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2"/>
  </p:notesMasterIdLst>
  <p:sldIdLst>
    <p:sldId id="330" r:id="rId2"/>
    <p:sldId id="256" r:id="rId3"/>
    <p:sldId id="288" r:id="rId4"/>
    <p:sldId id="287" r:id="rId5"/>
    <p:sldId id="261" r:id="rId6"/>
    <p:sldId id="290" r:id="rId7"/>
    <p:sldId id="291" r:id="rId8"/>
    <p:sldId id="322" r:id="rId9"/>
    <p:sldId id="292" r:id="rId10"/>
    <p:sldId id="293" r:id="rId11"/>
    <p:sldId id="294" r:id="rId12"/>
    <p:sldId id="295" r:id="rId13"/>
    <p:sldId id="260" r:id="rId14"/>
    <p:sldId id="296" r:id="rId15"/>
    <p:sldId id="297" r:id="rId16"/>
    <p:sldId id="299" r:id="rId17"/>
    <p:sldId id="325" r:id="rId18"/>
    <p:sldId id="323" r:id="rId19"/>
    <p:sldId id="302" r:id="rId20"/>
    <p:sldId id="304" r:id="rId21"/>
    <p:sldId id="305" r:id="rId22"/>
    <p:sldId id="306" r:id="rId23"/>
    <p:sldId id="307" r:id="rId24"/>
    <p:sldId id="308" r:id="rId25"/>
    <p:sldId id="309" r:id="rId26"/>
    <p:sldId id="326" r:id="rId27"/>
    <p:sldId id="311" r:id="rId28"/>
    <p:sldId id="312" r:id="rId29"/>
    <p:sldId id="313" r:id="rId30"/>
    <p:sldId id="314" r:id="rId31"/>
    <p:sldId id="315" r:id="rId32"/>
    <p:sldId id="316" r:id="rId33"/>
    <p:sldId id="317" r:id="rId34"/>
    <p:sldId id="318" r:id="rId35"/>
    <p:sldId id="319" r:id="rId36"/>
    <p:sldId id="320" r:id="rId37"/>
    <p:sldId id="321" r:id="rId38"/>
    <p:sldId id="257" r:id="rId39"/>
    <p:sldId id="329" r:id="rId40"/>
    <p:sldId id="286" r:id="rId41"/>
  </p:sldIdLst>
  <p:sldSz cx="9144000" cy="5143500" type="screen16x9"/>
  <p:notesSz cx="6858000" cy="9144000"/>
  <p:embeddedFontLst>
    <p:embeddedFont>
      <p:font typeface="Barlow" panose="020B0604020202020204" charset="0"/>
      <p:regular r:id="rId43"/>
      <p:bold r:id="rId44"/>
      <p:italic r:id="rId45"/>
      <p:boldItalic r:id="rId46"/>
    </p:embeddedFont>
    <p:embeddedFont>
      <p:font typeface="Barlow Light" panose="020B060402020202020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Cascadia Code" panose="020B0609020000020004" pitchFamily="49" charset="0"/>
      <p:regular r:id="rId55"/>
      <p:bold r:id="rId56"/>
    </p:embeddedFont>
    <p:embeddedFont>
      <p:font typeface="Miriam Libre" panose="020B0604020202020204" charset="-79"/>
      <p:regular r:id="rId57"/>
      <p:bold r:id="rId58"/>
    </p:embeddedFont>
    <p:embeddedFont>
      <p:font typeface="Work Sans"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21ACC8-385B-40B5-8D8D-13704C84AB99}">
  <a:tblStyle styleId="{1721ACC8-385B-40B5-8D8D-13704C84AB9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34" autoAdjust="0"/>
    <p:restoredTop sz="40318" autoAdjust="0"/>
  </p:normalViewPr>
  <p:slideViewPr>
    <p:cSldViewPr snapToGrid="0">
      <p:cViewPr varScale="1">
        <p:scale>
          <a:sx n="53" d="100"/>
          <a:sy n="53" d="100"/>
        </p:scale>
        <p:origin x="882" y="72"/>
      </p:cViewPr>
      <p:guideLst/>
    </p:cSldViewPr>
  </p:slideViewPr>
  <p:outlineViewPr>
    <p:cViewPr>
      <p:scale>
        <a:sx n="33" d="100"/>
        <a:sy n="33" d="100"/>
      </p:scale>
      <p:origin x="0" y="-144"/>
    </p:cViewPr>
  </p:outlineViewPr>
  <p:notesTextViewPr>
    <p:cViewPr>
      <p:scale>
        <a:sx n="125" d="100"/>
        <a:sy n="125" d="100"/>
      </p:scale>
      <p:origin x="0" y="0"/>
    </p:cViewPr>
  </p:notesTextViewPr>
  <p:sorterViewPr>
    <p:cViewPr>
      <p:scale>
        <a:sx n="100" d="100"/>
        <a:sy n="100" d="100"/>
      </p:scale>
      <p:origin x="0" y="-47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9110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I'll go over the software I developed prior to Lambda.  Frankly, it's probably my worst written code, being my first big project ever, but I'm extremely proud of it because of how many problems I solved with it and how much I learned developing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one might imagine, I use Word extensively for my business.  I was working so many hours, doing so many repetitive tasks, and got tired of entering the same data into more than one place and having to remember so many details that I felt could be automated with VBA.  So I wrote some VBA macros to deal with a couple of problems, integrating Excel.  Then I started writing little chunks of code for many other issues/problems I was having in my business that caused me to have to work so much.  I became good at debugging because, if I couldn't figure it out on my own, the feature simply wasn't going to happen.  But at first, admittedly, sometimes it would take me days or weeks to figure something out.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Eventually, stringing all these chunks of code together didn't make any sense.  I needed a full program to manage my business, and I wanted to know more about what Office does so I could automate absolutely everything possible in my business.  So I took two to three buses to the library up in Shoreline for several weeks to get MOS certifications because the King County Library system offers those tests for free.  Then I used that knowledge to automate even more stuff in my business and wrote a full-featured piece of software in Access with VBA and MySQL.  It manages my entire transcript production workflow, my schedule, tracks communication, and is integrated with many libraries such as WinSCP and Acrobat, among doing many other things.  It even has a speech recognition component.  I offer, for free because of VBA automation, transcript features no one else does like tables of authority and automatic citation and hyperlinking of authority (case law, rules, regulations, statutes, etc.) mentioned in transcripts.  Attorneys charge their regular billable hourly rates for this.</a:t>
            </a:r>
            <a:endParaRPr dirty="0"/>
          </a:p>
        </p:txBody>
      </p:sp>
    </p:spTree>
    <p:extLst>
      <p:ext uri="{BB962C8B-B14F-4D97-AF65-F5344CB8AC3E}">
        <p14:creationId xmlns:p14="http://schemas.microsoft.com/office/powerpoint/2010/main" val="228768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 need to briefly go over the general workflow of my business because this will be relevant to a couple of projects later.  This software was designed to match the production workflow of the business using principles from the Getting Things Done system.  I designed the production workflow before developing the software for my business by writing down every single thing my business needed to do to produce a transcript in order and developing a workflow based on that list.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job or transcript goes through four stages; intake, transcribe, audio-proof, &amp; delivery.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stage 1, intake, the customer fills out the order form online, the info is sent to the back end, &amp; initial processing of the data happens, to include document creation, spellings confirmed, &amp; folders, files Word shorthand auto-generated.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stage 2, the audio is transcribed using my custom shorthand dictionary.  I created this dictionary by analyzing over 100,000 transcript pages for word count and developing shorthand based on that analysis.  An example of such shorthand would be typing 'dout' for 'do you think', where you type four letters and hit space, but 12 letters and the space appear.  This alone saves me untold amounts of time and effort.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stage 3, the shorthand is automatically translated &amp; document automatically formatted to a print-ready transcript.  Hyperlinks &amp; citations are auto-generated &amp; confirmed via either a database table, the CourtListener API, or by human Google search, &amp; then the document is proofed to audio by an actual human, the gold standard in court transcription.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Stage 4, delivery, includes generation of a word index &amp; various transcript formats, ZIP files for client delivery.  The invoice is settled, &amp; last but not least the transcript is delivered to the customer.  Everything I just described here as automated are features I developed in this software. </a:t>
            </a:r>
            <a:endParaRPr dirty="0"/>
          </a:p>
        </p:txBody>
      </p:sp>
    </p:spTree>
    <p:extLst>
      <p:ext uri="{BB962C8B-B14F-4D97-AF65-F5344CB8AC3E}">
        <p14:creationId xmlns:p14="http://schemas.microsoft.com/office/powerpoint/2010/main" val="890468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Towards the end of the development of my Access program, I then wanted to build a speech recognition engine with automatic transcript and audio feeding from my Access software so that it would auto-learn from transcripts I already produced and also automatically produce a transcript with the current audio, and I actually did successfully do that with Audacity, VBA, batch files, and PocketSphinx.  I even created an Access form for it.  But sadly, PocketSphinx doesn't have nearly enough memory for what I need it to do, and I haven't had time to go back and remedy that, but it's in my future plans.</a:t>
            </a:r>
            <a:endParaRPr dirty="0"/>
          </a:p>
        </p:txBody>
      </p:sp>
    </p:spTree>
    <p:extLst>
      <p:ext uri="{BB962C8B-B14F-4D97-AF65-F5344CB8AC3E}">
        <p14:creationId xmlns:p14="http://schemas.microsoft.com/office/powerpoint/2010/main" val="1682152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see the main window here.  Each of the four stages is automated in the sense that, when I've completed my tasks, I click the appropriate button and it will complete all the automated tasks I've programmed it to do.  You can see the general job information is here, and if I want to manually generate a document, I simply select it from this menu and press the button.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have several other options on the left here for other business tasks I can do, like sending a price quote to a customer.  I simply enter the audio amount and turnaround time, click the button, and it will give me a price quote with the option to generate an email for the price quote as well as tell me if I can handle the job with my current schedule.  This last feature helps me not overbook myself or overcommit, which is a </a:t>
            </a:r>
            <a:r>
              <a:rPr lang="en-US"/>
              <a:t>problem that I </a:t>
            </a:r>
            <a:r>
              <a:rPr lang="en-US" dirty="0"/>
              <a:t>had for many years.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I'm most proud of about this software is how many problems I solved in my business with it, both business problems and personal weaknesses.  Its future is uncertain at the moment since I am currently developing updated and improved online versions of the same software.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next one I want to go over is my portfolio, which was built with HTML, CSS, JavaScript, and the GitHub contributions calendar app.  The portfolio is a work of art I created with a theme of Olympic National Park, a beautiful and unique temperate rainforest just over on the peninsula from where I live that holds many amazing flora and fauna.  I made this after the first Lambda unit to both solidify the skills I had just learned as well as go above and beyond the curriculum with CSS animation.  One day on Codepen, I saw so many amazing examples of complicated pure CSS animation that I wanted my portfolio to have the same artsy look with a theme meaningful to me.</a:t>
            </a:r>
            <a:endParaRPr dirty="0"/>
          </a:p>
        </p:txBody>
      </p:sp>
    </p:spTree>
    <p:extLst>
      <p:ext uri="{BB962C8B-B14F-4D97-AF65-F5344CB8AC3E}">
        <p14:creationId xmlns:p14="http://schemas.microsoft.com/office/powerpoint/2010/main" val="3582204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that's exactly what I did.  I love Olympic National Park, so I did lots of research on the various animals and plants there as well as the landscape there to make a realistic scene.  I used Illustrator to make the crab, salmon, and log.  The water, beach, and sky were made using pure CSS.  This page is very heavy on CSS animation, and as such is minimally responsive.  All the animation you see is pure CSS animation.  The site has two responsive settings, mobile and desktop.  You can toggle between sunny and twinkling starry skies, and the cloud holds text that changes as you hover over different items.  This happens all while a crab walks on the beach and salmon swim in the water.  Click on the different options on the beach sign to see different modals.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My biggest technical challenge in this project was getting everything to line up properly.  This is quite a few items to line up one behind the other and in exactly the right spot, so most of my time on this project was spent doing just that.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64099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next project I'll discuss is my company's website, a very responsive website I built for my company after unit one, again to solidify my knowledge and go above and beyond the Lambda curriculum.  Adam Ingram took the background image and designed all wooden ad images you see on this website.  I built the website using HTML, CSS, JavaScript, and LESS. </a:t>
            </a:r>
            <a:endParaRPr dirty="0"/>
          </a:p>
        </p:txBody>
      </p:sp>
    </p:spTree>
    <p:extLst>
      <p:ext uri="{BB962C8B-B14F-4D97-AF65-F5344CB8AC3E}">
        <p14:creationId xmlns:p14="http://schemas.microsoft.com/office/powerpoint/2010/main" val="1955901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page features pure CSS gradients, a generally well-known overall site design, and a price quote calculator.  All internal links on the main page are a pop-up to other hidden sections on the same page.  As you saw, it contains animation in the showcase image and in each stripe going down the page.  The code is separated into separate LESS files and uses several mixins; one for animation, several for color manipulation according to color scheme, some flexbox ones, and an order/z-index one.  It has an image carousel to display pictures of unique transcript features, an inside-out underline animation for links, a FAQ with expandable questions, and a sticky header menu.  It's pretty responsive with desktop, tablet, and mobile versions. </a:t>
            </a:r>
          </a:p>
        </p:txBody>
      </p:sp>
    </p:spTree>
    <p:extLst>
      <p:ext uri="{BB962C8B-B14F-4D97-AF65-F5344CB8AC3E}">
        <p14:creationId xmlns:p14="http://schemas.microsoft.com/office/powerpoint/2010/main" val="3920254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ranks in the 90th percentile in Google PageSpeed Insights, and on Lighthouse reports ranks 90 in performance and 100 for accessibility, best practices, and SEO.  It ranks on first-page results for "Seattle transcription" in Google and page two for Bing/Duckduckgo.  It is the fourth iteration of the company website over my company's history, so this site has come a long ways since its early days.</a:t>
            </a:r>
            <a:endParaRPr dirty="0"/>
          </a:p>
        </p:txBody>
      </p:sp>
    </p:spTree>
    <p:extLst>
      <p:ext uri="{BB962C8B-B14F-4D97-AF65-F5344CB8AC3E}">
        <p14:creationId xmlns:p14="http://schemas.microsoft.com/office/powerpoint/2010/main" val="2756854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the next project, now, once I started learning React in unit two and three, I knew I wanted to take my VB database online and to improve upon it.  So when I learned Node for back end work in the fourth unit at Lambda, I made a 126-endpoint, 23-table API built with Node, Express, Knex, bcrypt, and PostgreSQL.  It is fully tested &amp; documented with Postman &amp; has third-party API support for CourtListener, a wonderful publicly available case law API, Xero, PayPal, Wunderlist &amp; Office.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back end adheres to RESTful API best practices &amp; gold standards as much as possible.  What you see here on the right is a sample response from one of the endpoints, and --</a:t>
            </a:r>
            <a:endParaRPr dirty="0"/>
          </a:p>
        </p:txBody>
      </p:sp>
    </p:spTree>
    <p:extLst>
      <p:ext uri="{BB962C8B-B14F-4D97-AF65-F5344CB8AC3E}">
        <p14:creationId xmlns:p14="http://schemas.microsoft.com/office/powerpoint/2010/main" val="343770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my name's Erica Ingram, and I am a recent Lambda School grad seeking a position as I transition careers. Since my background is pretty non-traditional, I'm here to discuss that background and walk through a few of my projects to show you my capabilities.  First, I'll go over a little bit about me prior to Lambda, my time at Lambda, some projects I've done, and then we'll close with a recap and contact methods.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here's the schema.  You can view a list of endpoints, full Postman documentation, the schema, a couple of UML diagrams and the product vision document for the overall software in the readme if you want to check it out.  It's intended to support a React-Redux-TypeScript front end, which is still in planning stages due to time constraints.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project goes above and beyond the Lambda curriculum because it utilizes fairly advanced SQL statements via Knex query builder, and because this back end was entirely 100 percent separately developed apart from school.  I used my Lambda knowledge to solve actual real business problems by making the back end portion of my earlier-developed VB software. </a:t>
            </a:r>
            <a:endParaRPr dirty="0"/>
          </a:p>
        </p:txBody>
      </p:sp>
    </p:spTree>
    <p:extLst>
      <p:ext uri="{BB962C8B-B14F-4D97-AF65-F5344CB8AC3E}">
        <p14:creationId xmlns:p14="http://schemas.microsoft.com/office/powerpoint/2010/main" val="3805346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biggest technical challenge was putting all the pieces together in the right way for this particular endpoint, and if you remember my spiel earlier about the general flow of the business, you can see this endpoint's data is designed like that as well.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future, I plan on adding search and sort parameters as well as testing via Cypress.</a:t>
            </a:r>
            <a:endParaRPr dirty="0"/>
          </a:p>
        </p:txBody>
      </p:sp>
    </p:spTree>
    <p:extLst>
      <p:ext uri="{BB962C8B-B14F-4D97-AF65-F5344CB8AC3E}">
        <p14:creationId xmlns:p14="http://schemas.microsoft.com/office/powerpoint/2010/main" val="2650947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Something I did on the side at Lambda was take their Java back end curriculum.  It wasn't an option when I began attending, but normally you can choose one of two back end paths; Node or Java.  So my only option was Node at the time, but nonetheless the curriculum was available, so I took the time to learn it on the side because I knew it would make me more valuable as a developer.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completing the curriculum, I then decided to make a version as identical as possible to the Node back end only in Java.  So this entire project and everything I learned prior to doing it went above and beyond the curriculum.  I built this back end with Java, SQL, Java Spring, JUnit 4, SLF4J, OAuth2, Swagger, PostgreSQL, and Maven.  It has roughly the same schema and does the same things, but with a couple of added user tables/features. </a:t>
            </a:r>
            <a:endParaRPr dirty="0"/>
          </a:p>
        </p:txBody>
      </p:sp>
    </p:spTree>
    <p:extLst>
      <p:ext uri="{BB962C8B-B14F-4D97-AF65-F5344CB8AC3E}">
        <p14:creationId xmlns:p14="http://schemas.microsoft.com/office/powerpoint/2010/main" val="4207862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contrast to the Node back end, the Java version supports multiple emails per user and different user roles, and its endpoints are more fully tested and support searching by different fields, sorting and query parameters, which the Node back end doesn't have at this time.  So the Java back end will have a few hundred more endpoints than the Node back end when complete for that reason.  I actually like this back end more than the Node one because of all its additional features.  You can view a list of endpoints and full Postman &amp; Swagger documentation in the readme if you want to check it out.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back end, like the Node version, is intended to support the same React-Redux-TypeScript front end.  This project was started during computer science, a few months after building the Node back end, and continues even now. </a:t>
            </a:r>
            <a:endParaRPr dirty="0"/>
          </a:p>
        </p:txBody>
      </p:sp>
    </p:spTree>
    <p:extLst>
      <p:ext uri="{BB962C8B-B14F-4D97-AF65-F5344CB8AC3E}">
        <p14:creationId xmlns:p14="http://schemas.microsoft.com/office/powerpoint/2010/main" val="3629911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visit the front end intended for this back end at my GitHub, but it's still in planning stages, so I won't be covering it here.  There is some documentation you can check out, including an Adobe XD design file for it.</a:t>
            </a:r>
            <a:endParaRPr dirty="0"/>
          </a:p>
        </p:txBody>
      </p:sp>
    </p:spTree>
    <p:extLst>
      <p:ext uri="{BB962C8B-B14F-4D97-AF65-F5344CB8AC3E}">
        <p14:creationId xmlns:p14="http://schemas.microsoft.com/office/powerpoint/2010/main" val="1114936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we'll go over a couple of front end projects I've worked on.  The first front end project I want to show you is a NASA Images Library clone using the NASA API.  I love NASA, had never seen anybody do this particular clone before, and the original wasn't in React, so I felt it was a good project to help me solidify my knowledge and learn more above and beyond the curriculum after completing unit two and three, the React units in the Lambda curriculum.  I built this using React, Redux, Styled Components, Video React, Axios, and Cypress.  It also has a couple of animations, a rocker in the header and an astronaut in the footer.</a:t>
            </a:r>
            <a:endParaRPr dirty="0"/>
          </a:p>
        </p:txBody>
      </p:sp>
    </p:spTree>
    <p:extLst>
      <p:ext uri="{BB962C8B-B14F-4D97-AF65-F5344CB8AC3E}">
        <p14:creationId xmlns:p14="http://schemas.microsoft.com/office/powerpoint/2010/main" val="3378852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Now, it's mostly like the original but I've improved it in a few ways.  The original has tooltips to display extra info in search results, but my version has a grid view to eliminate tooltips for accessibility improvement such as breadcrumbs and duplicative center and search term links.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Mine saves screen space over the original by not displaying duplicative information in certain places.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original offers only three share options, whereas mine offers nine.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 the original, the search results always have a left-hand sidebar which contains search features that are not available until after first search, but the clone has a full-featured search function always in header &amp; available from </a:t>
            </a:r>
            <a:r>
              <a:rPr lang="en-US"/>
              <a:t>the very first </a:t>
            </a:r>
            <a:r>
              <a:rPr lang="en-US" dirty="0"/>
              <a:t>search.  The left-hand sidebar is totally eliminated.  </a:t>
            </a:r>
          </a:p>
        </p:txBody>
      </p:sp>
    </p:spTree>
    <p:extLst>
      <p:ext uri="{BB962C8B-B14F-4D97-AF65-F5344CB8AC3E}">
        <p14:creationId xmlns:p14="http://schemas.microsoft.com/office/powerpoint/2010/main" val="3255567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biggest technical challenge on this project was the nesting and organization of components.  I spent several days on this and ended up collaborating with a Lambda colleague to solve this.  This project really helped me solidify my React understanding a ton, as I struggled greatly with understanding how it was organized and how data flowed through React apps.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a future release, I plan to complete Cypress testing and refactor so it reflects what I've learned in the Clean series.  I'd also like to draw some UML diagrams for it during the refactor just as a further learning exercise.</a:t>
            </a:r>
            <a:endParaRPr dirty="0"/>
          </a:p>
        </p:txBody>
      </p:sp>
    </p:spTree>
    <p:extLst>
      <p:ext uri="{BB962C8B-B14F-4D97-AF65-F5344CB8AC3E}">
        <p14:creationId xmlns:p14="http://schemas.microsoft.com/office/powerpoint/2010/main" val="3179631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come to the Swaap app.  In every track at Lambda, each student goes through an eight-week 'apprenticeship', called Labs.  The student collaborates in two full continuous development cycles using Agile methodology from design through deployment, working in cross-functional teams.  The app I worked on in Labs was called Swaap, a way for people to gather, collect and stay in contact with people that you meet, to make the social and connecting aspect of events effortless, seamless and fun to do, to give courage and ability to less outgoing people to connect and network more comfortably, to unify the social and personal networking aspect of events and put that in the hands of participants instead of vendors. </a:t>
            </a:r>
            <a:endParaRPr dirty="0"/>
          </a:p>
        </p:txBody>
      </p:sp>
    </p:spTree>
    <p:extLst>
      <p:ext uri="{BB962C8B-B14F-4D97-AF65-F5344CB8AC3E}">
        <p14:creationId xmlns:p14="http://schemas.microsoft.com/office/powerpoint/2010/main" val="789592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tech stack for the front end, which is what I mostly worked on, included React, Auth0, Reach Router, and Tailwind CSS. </a:t>
            </a:r>
            <a:endParaRPr dirty="0"/>
          </a:p>
        </p:txBody>
      </p:sp>
    </p:spTree>
    <p:extLst>
      <p:ext uri="{BB962C8B-B14F-4D97-AF65-F5344CB8AC3E}">
        <p14:creationId xmlns:p14="http://schemas.microsoft.com/office/powerpoint/2010/main" val="2744067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I've been a hard worker and leader by example my whole life.  My first job was detasseling for four full seasons.  I've had jobs doing many different things, but much of my past has been technology adjacent.  I’ve worked in retail, customer service, as a project manager @ Kinkos, run a news department for a gaming league with a readership of over 500k, and had a book published as well as articles featured on the front cover of both Massive and Computer Games Magazines.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am a leader by example even when I am doing things for fun. For a year and a half, I belonged to a guild in World of Warcraft which was 25th in the U.S. out of upwards of 10,000 guilds to clear Sunwell Plateau, and was present for and participated in each and every boss kill. I was known for combat log analysis and helped mentor junior raiders by deeply analyzing logs and collaborating with other guildies to help juniors improve their rotations.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Until I started my business, I built my own computers for fun.  So although I did many non-tech jobs, I never strayed too far away from technology.</a:t>
            </a:r>
            <a:endParaRPr dirty="0"/>
          </a:p>
        </p:txBody>
      </p:sp>
    </p:spTree>
    <p:extLst>
      <p:ext uri="{BB962C8B-B14F-4D97-AF65-F5344CB8AC3E}">
        <p14:creationId xmlns:p14="http://schemas.microsoft.com/office/powerpoint/2010/main" val="717422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features include giving users the ability to connect with each other through the app, getting and storing contacts in a fast and simple way, contact messaging ability, and finding out where you met the contacts. </a:t>
            </a:r>
            <a:endParaRPr dirty="0"/>
          </a:p>
        </p:txBody>
      </p:sp>
    </p:spTree>
    <p:extLst>
      <p:ext uri="{BB962C8B-B14F-4D97-AF65-F5344CB8AC3E}">
        <p14:creationId xmlns:p14="http://schemas.microsoft.com/office/powerpoint/2010/main" val="1224819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role in this project was to test all parts of landing page, make styling changes, add a contacts search feature, assist in planning phase &amp; creation of product vision, and present release canvasses &amp; product vision for approval to product owner.  The biggest challenges for me in Swaap were not so much technical, but rather learning what to actually test and putting together a coherent, cohesive, concise presentation for a non-technical audience.</a:t>
            </a:r>
            <a:endParaRPr dirty="0"/>
          </a:p>
        </p:txBody>
      </p:sp>
    </p:spTree>
    <p:extLst>
      <p:ext uri="{BB962C8B-B14F-4D97-AF65-F5344CB8AC3E}">
        <p14:creationId xmlns:p14="http://schemas.microsoft.com/office/powerpoint/2010/main" val="1041699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project was a build week project during the two computer science units, to build the famous Conway's Game of Life.  Lambda encouraged everyone to build it in their core language, which for me was JavaScript, because by that time we hadn't touched JavaScript in a couple of months.  I built this for that assignment using React, Node-Canvas, and Styled Components.  Our app had to meet several objectives which may be found in the repo. </a:t>
            </a:r>
            <a:endParaRPr dirty="0"/>
          </a:p>
        </p:txBody>
      </p:sp>
    </p:spTree>
    <p:extLst>
      <p:ext uri="{BB962C8B-B14F-4D97-AF65-F5344CB8AC3E}">
        <p14:creationId xmlns:p14="http://schemas.microsoft.com/office/powerpoint/2010/main" val="4048184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Additionally, the assignment was to implement three of a selection of seven features: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Create a few sample cell configurations that users can load and run</a:t>
            </a:r>
          </a:p>
          <a:p>
            <a:pPr marL="0" lvl="0" indent="0" algn="l" rtl="0">
              <a:spcBef>
                <a:spcPts val="0"/>
              </a:spcBef>
              <a:spcAft>
                <a:spcPts val="0"/>
              </a:spcAft>
              <a:buNone/>
            </a:pPr>
            <a:r>
              <a:rPr lang="en-US" dirty="0"/>
              <a:t>2. Add an option that creates a random cell configuration that users can run</a:t>
            </a:r>
          </a:p>
          <a:p>
            <a:pPr marL="0" lvl="0" indent="0" algn="l" rtl="0">
              <a:spcBef>
                <a:spcPts val="0"/>
              </a:spcBef>
              <a:spcAft>
                <a:spcPts val="0"/>
              </a:spcAft>
              <a:buNone/>
            </a:pPr>
            <a:r>
              <a:rPr lang="en-US" dirty="0"/>
              <a:t>3. Add additional cell properties, like color or size, and incorporate them into your visualization</a:t>
            </a:r>
          </a:p>
          <a:p>
            <a:pPr marL="0" lvl="0" indent="0" algn="l" rtl="0">
              <a:spcBef>
                <a:spcPts val="0"/>
              </a:spcBef>
              <a:spcAft>
                <a:spcPts val="0"/>
              </a:spcAft>
              <a:buNone/>
            </a:pPr>
            <a:r>
              <a:rPr lang="en-US" dirty="0"/>
              <a:t>4. Allow users to specify the speed of the simulation</a:t>
            </a:r>
          </a:p>
          <a:p>
            <a:pPr marL="0" lvl="0" indent="0" algn="l" rtl="0">
              <a:spcBef>
                <a:spcPts val="0"/>
              </a:spcBef>
              <a:spcAft>
                <a:spcPts val="0"/>
              </a:spcAft>
              <a:buNone/>
            </a:pPr>
            <a:r>
              <a:rPr lang="en-US" dirty="0"/>
              <a:t>5. Provide functionality to manually step through the simulation one generation at a time, as opposed to animating automatically</a:t>
            </a:r>
          </a:p>
          <a:p>
            <a:pPr marL="0" lvl="0" indent="0" algn="l" rtl="0">
              <a:spcBef>
                <a:spcPts val="0"/>
              </a:spcBef>
              <a:spcAft>
                <a:spcPts val="0"/>
              </a:spcAft>
              <a:buNone/>
            </a:pPr>
            <a:r>
              <a:rPr lang="en-US" dirty="0"/>
              <a:t>6. Allow users to change the dimension of the grid being displayed</a:t>
            </a:r>
          </a:p>
          <a:p>
            <a:pPr marL="0" lvl="0" indent="0" algn="l" rtl="0">
              <a:spcBef>
                <a:spcPts val="0"/>
              </a:spcBef>
              <a:spcAft>
                <a:spcPts val="0"/>
              </a:spcAft>
              <a:buNone/>
            </a:pPr>
            <a:r>
              <a:rPr lang="en-US" dirty="0"/>
              <a:t>7. Given a specific generation, calculate the configuration of cells at that point in time, and jump to that state, bypassing animation (i.e. skip ahead _n_ generations).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37816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to go above and beyond the curriculum, we had to complete at least one stretch goal from the following objectives: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Implement 2+ additional custom features, above</a:t>
            </a:r>
          </a:p>
          <a:p>
            <a:pPr marL="0" lvl="0" indent="0" algn="l" rtl="0">
              <a:spcBef>
                <a:spcPts val="0"/>
              </a:spcBef>
              <a:spcAft>
                <a:spcPts val="0"/>
              </a:spcAft>
              <a:buNone/>
            </a:pPr>
            <a:r>
              <a:rPr lang="en-US" dirty="0"/>
              <a:t>2. Deploy your app to a hosting service or, for iOS, to TestFlight (or the App Store!). Web devs can see [more deployment info here](resources/deployment).</a:t>
            </a:r>
          </a:p>
          <a:p>
            <a:pPr marL="0" lvl="0" indent="0" algn="l" rtl="0">
              <a:spcBef>
                <a:spcPts val="0"/>
              </a:spcBef>
              <a:spcAft>
                <a:spcPts val="0"/>
              </a:spcAft>
              <a:buNone/>
            </a:pPr>
            <a:r>
              <a:rPr lang="en-US" dirty="0"/>
              <a:t>3. Write a how-to guide or blog post that walks readers through the work you did to implement your project</a:t>
            </a:r>
          </a:p>
          <a:p>
            <a:pPr marL="0" lvl="0" indent="0" algn="l" rtl="0">
              <a:spcBef>
                <a:spcPts val="0"/>
              </a:spcBef>
              <a:spcAft>
                <a:spcPts val="0"/>
              </a:spcAft>
              <a:buNone/>
            </a:pPr>
            <a:r>
              <a:rPr lang="en-US" dirty="0"/>
              <a:t>4. Expand your simulation into the third dimension. Google `3D Conways Life`. Google for how to do 3D stuff on your platform. Web users might check out [3D-ThreeJS](https://github.com/LambdaSchool/3D-ThreeJS), and iOS might look at [SceneKit](https://developer.apple.com/scenekit/).</a:t>
            </a:r>
          </a:p>
          <a:p>
            <a:pPr marL="0" lvl="0" indent="0" algn="l" rtl="0">
              <a:spcBef>
                <a:spcPts val="0"/>
              </a:spcBef>
              <a:spcAft>
                <a:spcPts val="0"/>
              </a:spcAft>
              <a:buNone/>
            </a:pPr>
            <a:r>
              <a:rPr lang="en-US" dirty="0"/>
              <a:t>5. Explore alternate algorithms for finding the nth generation, such as [Hashlife](https://en.wikipedia.org/wiki/Hashlife)</a:t>
            </a:r>
            <a:endParaRPr dirty="0"/>
          </a:p>
        </p:txBody>
      </p:sp>
    </p:spTree>
    <p:extLst>
      <p:ext uri="{BB962C8B-B14F-4D97-AF65-F5344CB8AC3E}">
        <p14:creationId xmlns:p14="http://schemas.microsoft.com/office/powerpoint/2010/main" val="2889334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project includes a gradient animation in the background, which I had never done before, and selected features #1 through #6 from the first list as well as #1 through #3 from the stretch goals list for my project.  The big technical challenge for me on this project was visualizing translating the game from my head into actual code, which I overcame by simply just drawing out different aspects of this app on paper a lot.  You can read more about my day-to-day for this project and an overall report about Conway's Game of Life at the live web app.</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last project I'll cover just briefly because I learned some key things while completing this project.  This API is a blog back end I built with Node, Knex, Express, bcrypt, and PostgreSQL post-graduation.  Like the previous Node back end I built, it is tested and documented in Postman, and you can view all the documentation in the GitHub repo as well as a Postman collection of all the endpoints.  There are two notable parts to this API; one, I learned how to cache endpoint responses and caching is a feature of this API, and two, there are many query parameters for the GET endpoints in this back end.  You can filter both authors and posts by tag, and sort both authors and posts by their respective fields, ascending or descending.  You can also search by each field, partial matches included.  I also included most-liked and most-read endpoints, which returns a list of the 20 most liked or read posts.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84822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e1c607c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e1c607c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several other things I learned on the side over my time at Lambda besides Java.  I learned TypeScript, Docker, UML, advanced Postman, advanced Agile methodology, PowerShell, advanced Visual Basic, system design, scalability, and object-oriented analysis and design, including 23 object-oriented design patterns.  I studied about 40-ish system designs to learn system architecture, including Twitter, Netflix, Pastebin, and others.  I completed the entire 2019 Master the Mainframe contest, parts one through three, and a few other mainframe-related badges, and am working on 2020's contest currently.  I spent hundreds of hours doing Leetcode and Cracking the Coding Interview problems in Python as well as reviewing both Anki flash cards I made and over 1,200 pages of handwritten notes.  I've also done research on how to be productive as quickly as possible at a new developer job, how to get the most out of stand-ups and 1:1s, and things like this.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34206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am I looking for in a career transition?  I am seeking a full-time position in software engineering at a company that values diversity and offers good work-life balance.  I plan on outsourcing all work and developing my company's software on the side as a hobby once I find the right position, so in no circumstances will I be doing both jobs at the same time.  My business is currently extremely reduced so I can devote my time to the job search, and it will continue this way into the foreseeable future.</a:t>
            </a:r>
            <a:endParaRPr dirty="0"/>
          </a:p>
        </p:txBody>
      </p:sp>
    </p:spTree>
    <p:extLst>
      <p:ext uri="{BB962C8B-B14F-4D97-AF65-F5344CB8AC3E}">
        <p14:creationId xmlns:p14="http://schemas.microsoft.com/office/powerpoint/2010/main" val="2743338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summary, during my time at Lambda, according to Sourcerer, I've written over 2.3 million lines of code in over 5,800 GitHub contributions, and I have both leadership and real-world development experience to draw from for my next venture.  I've used what I learned both in and outside Lambda to solve real-world problems in unique projects.  I've studied many things on the side, including several fundamental computer science books outside the Lambda curriculum, and have moderate Agile and Git experience.</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I've received 14 references, seven on LinkedIn and seven more via Searchlight, a third-party service which hides nearly all the recommender's content from the recommendee in order to encourage candor, which may be sent on request via e-mail.   Here are some examples of them.</a:t>
            </a:r>
          </a:p>
        </p:txBody>
      </p:sp>
    </p:spTree>
    <p:extLst>
      <p:ext uri="{BB962C8B-B14F-4D97-AF65-F5344CB8AC3E}">
        <p14:creationId xmlns:p14="http://schemas.microsoft.com/office/powerpoint/2010/main" val="2841711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I've run my own court transcription business remotely for over a decade, and as is true for many solo-entrepreneurs, efficiency was key.  So I spent three years developing software to automate as much of my workflow as possible with VBA and MySQL, integrating it with several APIs and programs.  I used text-analyzing software on over 10,000 transcript pages to produce autocorrect entries in Word via VBA to improve typing speed/accuracy and automate creation of those entries via VBA.  My transcripts offer completely unique features such as authority hyperlinking via CourtListener, .gov sites as well as tables of authority via VBA automation, and I consistently produce twice the number of transcript pages as most of my colleagues due to the same automation.</a:t>
            </a:r>
            <a:endParaRPr dirty="0"/>
          </a:p>
        </p:txBody>
      </p:sp>
    </p:spTree>
    <p:extLst>
      <p:ext uri="{BB962C8B-B14F-4D97-AF65-F5344CB8AC3E}">
        <p14:creationId xmlns:p14="http://schemas.microsoft.com/office/powerpoint/2010/main" val="2144861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 a high-performing team player.  I learn quickly, and get results.  As you can tell from this video, I will always bring my A game, and will take my resourcefulness, discipline, empathy, respect, problem-solving ability, teamwork, and grit with me wherever I land.  You can contact me in the ways you see here, which are all provided on my portfolio below this video.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Thanks for watching and have a great day.</a:t>
            </a:r>
            <a:endParaRPr dirty="0"/>
          </a:p>
        </p:txBody>
      </p:sp>
    </p:spTree>
    <p:extLst>
      <p:ext uri="{BB962C8B-B14F-4D97-AF65-F5344CB8AC3E}">
        <p14:creationId xmlns:p14="http://schemas.microsoft.com/office/powerpoint/2010/main" val="403967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from October until I graduated at the end of June, I attended Lambda School, a computer-science academy that offers an immersive, online nine-month program to prepare students for a successful career in web development.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six months from January to June of this year, I served as team lead at Lambda School, where I performed code review &amp; 1:1s for every student on team twice per week, hosted two stand-up meetings with six to seven students weekly, gave presentations to facilitate students' growth during stand-ups, mentored &amp; provided feedback to students on improvement areas, tracked attendance and other student metrics, and used Slackbot &amp; Slack Workflow Builder to manage progress.  My time as team lead also included serving as project lead for several build weeks, where you have seven days to complete from design through deployment a real-world web application using Agile development and Trello for project management.  For those six months, I went to school 40 hours a week, team-lead 15 to 20 hours a week, and ran my business in between.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24686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Lambda curriculum is completed in an Agile format.  Each day is a module, each week a sprint, each unit four sprints.  Every day, there are Minimum Viable Product (MVP) goals and one to five stretch goals due for that day's project.  At the end of each week is a 'sprint challenge', which also has MVP and stretch goals.  Every day, you complete a module retrospective and every week a sprint retrospective.  Every day of the entire curriculum, you have both a stand-up with your team and team lead and also a 1:1 with your team lead to go over your code, discuss blockers, and stuff like that. For 29 out of 31 weeks, I not only met MVP for each day, but completed at least one stretch goal per day and in most cases multiple stretch goals.  So I have lots of experience in Agile project management.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entire program, we are required to use Git and GitHub for version control with Lambda's Git flow process.  I've had over 5,800 GitHub contributions in the last year, and all of them via Git, so I also have lots of experience in Git.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59608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e1c607c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e1c607c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read several books on the side during my time at Lambda; Design Patterns: Elements of Reusable Object-Oriented Software by Erich Gamma, Richard Helm, Ralph Johnson, and John Vlissides, Web Scalability for Startup Engineers by Artur Ejsmont, Clean Code, The Clean Coder, and Clean Architecture by Bob Martin, and I'm currently reading Agile Estimation and Planning by Mike Cohn.</a:t>
            </a:r>
            <a:endParaRPr dirty="0"/>
          </a:p>
        </p:txBody>
      </p:sp>
    </p:spTree>
    <p:extLst>
      <p:ext uri="{BB962C8B-B14F-4D97-AF65-F5344CB8AC3E}">
        <p14:creationId xmlns:p14="http://schemas.microsoft.com/office/powerpoint/2010/main" val="568065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let's go over some projects chronologically.  For each one, I'll go over some features of the site or app, its tech stack, technical challenges I ran into, and how I went above &amp; beyond the curriculum for that particular project.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58136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s://www.github.com/evoingram/webapp-frontend" TargetMode="Externa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hyperlink" Target="https://www.aquoco.co/Erica_Ingram_Resume.pdf" TargetMode="External"/><Relationship Id="rId3" Type="http://schemas.openxmlformats.org/officeDocument/2006/relationships/hyperlink" Target="mailto:me@ericaingram.tech?subject=Developer%20Position%20Inquiry" TargetMode="External"/><Relationship Id="rId7" Type="http://schemas.openxmlformats.org/officeDocument/2006/relationships/hyperlink" Target="https://gist.github.com/evoingram/3f73c92881179f4abcb4e9ee7c13a82f"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hyperlink" Target="https://www.github.com/evoingram" TargetMode="External"/><Relationship Id="rId5" Type="http://schemas.openxmlformats.org/officeDocument/2006/relationships/hyperlink" Target="https://www.linkedin.com/in/aquocotrans" TargetMode="External"/><Relationship Id="rId4" Type="http://schemas.openxmlformats.org/officeDocument/2006/relationships/hyperlink" Target="http://www.ericaingram.com/" TargetMode="Externa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Tree>
    <p:extLst>
      <p:ext uri="{BB962C8B-B14F-4D97-AF65-F5344CB8AC3E}">
        <p14:creationId xmlns:p14="http://schemas.microsoft.com/office/powerpoint/2010/main" val="334429671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7" name="Rectangle 6">
            <a:extLst>
              <a:ext uri="{FF2B5EF4-FFF2-40B4-BE49-F238E27FC236}">
                <a16:creationId xmlns:a16="http://schemas.microsoft.com/office/drawing/2014/main" id="{4D174F63-CB90-4A37-9E7D-DC5D71E3B6D0}"/>
              </a:ext>
            </a:extLst>
          </p:cNvPr>
          <p:cNvSpPr/>
          <p:nvPr/>
        </p:nvSpPr>
        <p:spPr>
          <a:xfrm>
            <a:off x="3045759" y="0"/>
            <a:ext cx="6098241" cy="5143500"/>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5"/>
          <p:cNvSpPr txBox="1">
            <a:spLocks noGrp="1"/>
          </p:cNvSpPr>
          <p:nvPr>
            <p:ph type="sldNum" idx="12"/>
          </p:nvPr>
        </p:nvSpPr>
        <p:spPr>
          <a:xfrm>
            <a:off x="8808000" y="2208175"/>
            <a:ext cx="336000" cy="727200"/>
          </a:xfrm>
          <a:prstGeom prst="rect">
            <a:avLst/>
          </a:prstGeom>
          <a:solidFill>
            <a:schemeClr val="accent5">
              <a:lumMod val="9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accent5">
                    <a:lumMod val="50000"/>
                  </a:schemeClr>
                </a:solidFill>
              </a:rPr>
              <a:t>10</a:t>
            </a:fld>
            <a:endParaRPr dirty="0">
              <a:solidFill>
                <a:schemeClr val="accent5">
                  <a:lumMod val="50000"/>
                </a:schemeClr>
              </a:solidFill>
            </a:endParaRPr>
          </a:p>
        </p:txBody>
      </p:sp>
      <p:sp>
        <p:nvSpPr>
          <p:cNvPr id="478" name="Google Shape;478;p35"/>
          <p:cNvSpPr txBox="1">
            <a:spLocks noGrp="1"/>
          </p:cNvSpPr>
          <p:nvPr>
            <p:ph type="body" idx="4294967295"/>
          </p:nvPr>
        </p:nvSpPr>
        <p:spPr>
          <a:xfrm>
            <a:off x="295350" y="88850"/>
            <a:ext cx="2473250" cy="14116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solidFill>
                  <a:schemeClr val="accent3">
                    <a:lumMod val="50000"/>
                  </a:schemeClr>
                </a:solidFill>
                <a:latin typeface="+mj-lt"/>
                <a:ea typeface="Miriam Libre"/>
                <a:cs typeface="Miriam Libre"/>
                <a:sym typeface="Miriam Libre"/>
              </a:rPr>
              <a:t>PROJECT:</a:t>
            </a:r>
          </a:p>
          <a:p>
            <a:pPr marL="0" lvl="0" indent="0" algn="r" rtl="0">
              <a:spcBef>
                <a:spcPts val="600"/>
              </a:spcBef>
              <a:spcAft>
                <a:spcPts val="0"/>
              </a:spcAft>
              <a:buNone/>
            </a:pPr>
            <a:r>
              <a:rPr lang="en-US" dirty="0">
                <a:solidFill>
                  <a:schemeClr val="accent3">
                    <a:lumMod val="50000"/>
                  </a:schemeClr>
                </a:solidFill>
                <a:latin typeface="+mj-lt"/>
                <a:ea typeface="Miriam Libre"/>
                <a:cs typeface="Miriam Libre"/>
                <a:sym typeface="Miriam Libre"/>
              </a:rPr>
              <a:t>COMPANY DATABASE</a:t>
            </a:r>
            <a:endParaRPr sz="1800" dirty="0">
              <a:solidFill>
                <a:schemeClr val="accent3">
                  <a:lumMod val="50000"/>
                </a:schemeClr>
              </a:solidFill>
            </a:endParaRPr>
          </a:p>
        </p:txBody>
      </p:sp>
      <p:pic>
        <p:nvPicPr>
          <p:cNvPr id="3" name="Picture 2" descr="A screenshot of a video game&#10;&#10;Description automatically generated">
            <a:extLst>
              <a:ext uri="{FF2B5EF4-FFF2-40B4-BE49-F238E27FC236}">
                <a16:creationId xmlns:a16="http://schemas.microsoft.com/office/drawing/2014/main" id="{1B3199BB-C159-4C71-B4FA-0882ECEEC592}"/>
              </a:ext>
            </a:extLst>
          </p:cNvPr>
          <p:cNvPicPr>
            <a:picLocks noChangeAspect="1"/>
          </p:cNvPicPr>
          <p:nvPr/>
        </p:nvPicPr>
        <p:blipFill rotWithShape="1">
          <a:blip r:embed="rId3"/>
          <a:srcRect b="3342"/>
          <a:stretch/>
        </p:blipFill>
        <p:spPr>
          <a:xfrm>
            <a:off x="3877771" y="928885"/>
            <a:ext cx="4453429" cy="2844651"/>
          </a:xfrm>
          <a:prstGeom prst="rect">
            <a:avLst/>
          </a:prstGeom>
        </p:spPr>
      </p:pic>
      <p:sp>
        <p:nvSpPr>
          <p:cNvPr id="8" name="Google Shape;478;p35">
            <a:extLst>
              <a:ext uri="{FF2B5EF4-FFF2-40B4-BE49-F238E27FC236}">
                <a16:creationId xmlns:a16="http://schemas.microsoft.com/office/drawing/2014/main" id="{0FBAC89F-6CAE-46E3-98D7-E6964F7CE517}"/>
              </a:ext>
            </a:extLst>
          </p:cNvPr>
          <p:cNvSpPr txBox="1">
            <a:spLocks/>
          </p:cNvSpPr>
          <p:nvPr/>
        </p:nvSpPr>
        <p:spPr>
          <a:xfrm>
            <a:off x="65937" y="1525900"/>
            <a:ext cx="2932075" cy="36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285750" indent="-285750">
              <a:buFont typeface="Wingdings" panose="05000000000000000000" pitchFamily="2" charset="2"/>
              <a:buChar char="v"/>
            </a:pPr>
            <a:r>
              <a:rPr lang="en-US" sz="1700" dirty="0">
                <a:solidFill>
                  <a:schemeClr val="accent3">
                    <a:lumMod val="50000"/>
                  </a:schemeClr>
                </a:solidFill>
              </a:rPr>
              <a:t>manages transcript production workflow &amp; schedule</a:t>
            </a:r>
          </a:p>
          <a:p>
            <a:pPr marL="285750" indent="-285750">
              <a:buFont typeface="Wingdings" panose="05000000000000000000" pitchFamily="2" charset="2"/>
              <a:buChar char="v"/>
            </a:pPr>
            <a:r>
              <a:rPr lang="en-US" sz="1700" dirty="0">
                <a:solidFill>
                  <a:schemeClr val="accent3">
                    <a:lumMod val="50000"/>
                  </a:schemeClr>
                </a:solidFill>
              </a:rPr>
              <a:t>tracks communication</a:t>
            </a:r>
          </a:p>
          <a:p>
            <a:pPr marL="285750" indent="-285750">
              <a:buFont typeface="Wingdings" panose="05000000000000000000" pitchFamily="2" charset="2"/>
              <a:buChar char="v"/>
            </a:pPr>
            <a:r>
              <a:rPr lang="en-US" sz="1700" dirty="0">
                <a:solidFill>
                  <a:schemeClr val="accent3">
                    <a:lumMod val="50000"/>
                  </a:schemeClr>
                </a:solidFill>
              </a:rPr>
              <a:t>integrated libraries such as WinSCP &amp; Acrobat</a:t>
            </a:r>
          </a:p>
          <a:p>
            <a:pPr marL="285750" indent="-285750">
              <a:buFont typeface="Wingdings" panose="05000000000000000000" pitchFamily="2" charset="2"/>
              <a:buChar char="v"/>
            </a:pPr>
            <a:r>
              <a:rPr lang="en-US" sz="1700" dirty="0">
                <a:solidFill>
                  <a:schemeClr val="accent3">
                    <a:lumMod val="50000"/>
                  </a:schemeClr>
                </a:solidFill>
              </a:rPr>
              <a:t>speech recognition</a:t>
            </a:r>
          </a:p>
          <a:p>
            <a:pPr marL="285750" indent="-285750">
              <a:buFont typeface="Wingdings" panose="05000000000000000000" pitchFamily="2" charset="2"/>
              <a:buChar char="v"/>
            </a:pPr>
            <a:r>
              <a:rPr lang="en-US" sz="1700" dirty="0">
                <a:solidFill>
                  <a:schemeClr val="accent3">
                    <a:lumMod val="50000"/>
                  </a:schemeClr>
                </a:solidFill>
              </a:rPr>
              <a:t>unique transcript features like tables of authority, automatic citation, &amp; authority hyperlinking</a:t>
            </a:r>
          </a:p>
        </p:txBody>
      </p:sp>
    </p:spTree>
    <p:extLst>
      <p:ext uri="{BB962C8B-B14F-4D97-AF65-F5344CB8AC3E}">
        <p14:creationId xmlns:p14="http://schemas.microsoft.com/office/powerpoint/2010/main" val="337898501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 presetClass="entr" presetSubtype="1" fill="hold" nodeType="withEffect">
                                  <p:stCondLst>
                                    <p:cond delay="0"/>
                                  </p:stCondLst>
                                  <p:childTnLst>
                                    <p:set>
                                      <p:cBhvr>
                                        <p:cTn id="9" dur="1" fill="hold">
                                          <p:stCondLst>
                                            <p:cond delay="0"/>
                                          </p:stCondLst>
                                        </p:cTn>
                                        <p:tgtEl>
                                          <p:spTgt spid="478">
                                            <p:txEl>
                                              <p:pRg st="0" end="0"/>
                                            </p:txEl>
                                          </p:spTgt>
                                        </p:tgtEl>
                                        <p:attrNameLst>
                                          <p:attrName>style.visibility</p:attrName>
                                        </p:attrNameLst>
                                      </p:cBhvr>
                                      <p:to>
                                        <p:strVal val="visible"/>
                                      </p:to>
                                    </p:set>
                                    <p:anim calcmode="lin" valueType="num">
                                      <p:cBhvr additive="base">
                                        <p:cTn id="10" dur="500" fill="hold"/>
                                        <p:tgtEl>
                                          <p:spTgt spid="478">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478">
                                            <p:txEl>
                                              <p:pRg st="0" end="0"/>
                                            </p:txEl>
                                          </p:spTgt>
                                        </p:tgtEl>
                                        <p:attrNameLst>
                                          <p:attrName>ppt_y</p:attrName>
                                        </p:attrNameLst>
                                      </p:cBhvr>
                                      <p:tavLst>
                                        <p:tav tm="0">
                                          <p:val>
                                            <p:strVal val="0-#ppt_h/2"/>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478">
                                            <p:txEl>
                                              <p:pRg st="1" end="1"/>
                                            </p:txEl>
                                          </p:spTgt>
                                        </p:tgtEl>
                                        <p:attrNameLst>
                                          <p:attrName>style.visibility</p:attrName>
                                        </p:attrNameLst>
                                      </p:cBhvr>
                                      <p:to>
                                        <p:strVal val="visible"/>
                                      </p:to>
                                    </p:set>
                                    <p:anim calcmode="lin" valueType="num">
                                      <p:cBhvr additive="base">
                                        <p:cTn id="14" dur="500" fill="hold"/>
                                        <p:tgtEl>
                                          <p:spTgt spid="478">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78">
                                            <p:txEl>
                                              <p:pRg st="1" end="1"/>
                                            </p:txEl>
                                          </p:spTgt>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 presetClass="entr" presetSubtype="8" fill="hold"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8" fill="hold" nodeType="after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 calcmode="lin" valueType="num">
                                      <p:cBhvr additive="base">
                                        <p:cTn id="24"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 presetClass="entr" presetSubtype="8" fill="hold" nodeType="after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 calcmode="lin" valueType="num">
                                      <p:cBhvr additive="base">
                                        <p:cTn id="29"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8" fill="hold" nodeType="after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anim calcmode="lin" valueType="num">
                                      <p:cBhvr additive="base">
                                        <p:cTn id="34"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8" fill="hold" nodeType="after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anim calcmode="lin" valueType="num">
                                      <p:cBhvr additive="base">
                                        <p:cTn id="39"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0"/>
          <p:cNvSpPr txBox="1">
            <a:spLocks noGrp="1"/>
          </p:cNvSpPr>
          <p:nvPr>
            <p:ph type="title"/>
          </p:nvPr>
        </p:nvSpPr>
        <p:spPr>
          <a:xfrm>
            <a:off x="0" y="334727"/>
            <a:ext cx="5816600" cy="61908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5">
                    <a:lumMod val="50000"/>
                  </a:schemeClr>
                </a:solidFill>
                <a:latin typeface="+mj-lt"/>
              </a:rPr>
              <a:t>PRODUCTION WORKFLOW </a:t>
            </a:r>
          </a:p>
        </p:txBody>
      </p:sp>
      <p:sp>
        <p:nvSpPr>
          <p:cNvPr id="409" name="Google Shape;409;p30"/>
          <p:cNvSpPr txBox="1">
            <a:spLocks noGrp="1"/>
          </p:cNvSpPr>
          <p:nvPr>
            <p:ph type="sldNum" idx="12"/>
          </p:nvPr>
        </p:nvSpPr>
        <p:spPr>
          <a:xfrm>
            <a:off x="8808000" y="2208175"/>
            <a:ext cx="336000" cy="7272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11</a:t>
            </a:fld>
            <a:endParaRPr dirty="0">
              <a:solidFill>
                <a:schemeClr val="tx1"/>
              </a:solidFill>
            </a:endParaRPr>
          </a:p>
        </p:txBody>
      </p:sp>
      <p:sp>
        <p:nvSpPr>
          <p:cNvPr id="410" name="Google Shape;410;p30"/>
          <p:cNvSpPr/>
          <p:nvPr/>
        </p:nvSpPr>
        <p:spPr>
          <a:xfrm>
            <a:off x="437143" y="1351087"/>
            <a:ext cx="1737360" cy="1281260"/>
          </a:xfrm>
          <a:prstGeom prst="homePlate">
            <a:avLst>
              <a:gd name="adj" fmla="val 30129"/>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rgbClr val="FFFFFF"/>
                </a:solidFill>
                <a:latin typeface="Barlow Light"/>
                <a:ea typeface="Barlow Light"/>
                <a:cs typeface="Barlow Light"/>
                <a:sym typeface="Barlow Light"/>
              </a:rPr>
              <a:t>           STAGE 1: </a:t>
            </a:r>
          </a:p>
          <a:p>
            <a:pPr marL="0" lvl="0" indent="0" rtl="0">
              <a:spcBef>
                <a:spcPts val="0"/>
              </a:spcBef>
              <a:spcAft>
                <a:spcPts val="0"/>
              </a:spcAft>
              <a:buNone/>
            </a:pPr>
            <a:r>
              <a:rPr lang="en-US" dirty="0">
                <a:solidFill>
                  <a:srgbClr val="FFFFFF"/>
                </a:solidFill>
                <a:latin typeface="Barlow Light"/>
                <a:ea typeface="Barlow Light"/>
                <a:cs typeface="Barlow Light"/>
                <a:sym typeface="Barlow Light"/>
              </a:rPr>
              <a:t>              INTAKE</a:t>
            </a:r>
            <a:endParaRPr dirty="0">
              <a:solidFill>
                <a:srgbClr val="FFFFFF"/>
              </a:solidFill>
              <a:latin typeface="Barlow Light"/>
              <a:ea typeface="Barlow Light"/>
              <a:cs typeface="Barlow Light"/>
              <a:sym typeface="Barlow Light"/>
            </a:endParaRPr>
          </a:p>
        </p:txBody>
      </p:sp>
      <p:sp>
        <p:nvSpPr>
          <p:cNvPr id="411" name="Google Shape;411;p30"/>
          <p:cNvSpPr/>
          <p:nvPr/>
        </p:nvSpPr>
        <p:spPr>
          <a:xfrm>
            <a:off x="1877185" y="1351087"/>
            <a:ext cx="2043594" cy="1281260"/>
          </a:xfrm>
          <a:prstGeom prst="chevron">
            <a:avLst>
              <a:gd name="adj" fmla="val 29853"/>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FFFF"/>
                </a:solidFill>
                <a:latin typeface="Barlow Light"/>
                <a:ea typeface="Barlow Light"/>
                <a:cs typeface="Barlow Light"/>
                <a:sym typeface="Barlow Light"/>
              </a:rPr>
              <a:t>STAGE 2:</a:t>
            </a:r>
          </a:p>
          <a:p>
            <a:pPr marL="0" lvl="0" indent="0" algn="r" rtl="0">
              <a:spcBef>
                <a:spcPts val="0"/>
              </a:spcBef>
              <a:spcAft>
                <a:spcPts val="0"/>
              </a:spcAft>
              <a:buNone/>
            </a:pPr>
            <a:r>
              <a:rPr lang="en-US" dirty="0">
                <a:solidFill>
                  <a:srgbClr val="FFFFFF"/>
                </a:solidFill>
                <a:latin typeface="Barlow Light"/>
                <a:ea typeface="Barlow Light"/>
                <a:cs typeface="Barlow Light"/>
                <a:sym typeface="Barlow Light"/>
              </a:rPr>
              <a:t>TRANSCRIBE</a:t>
            </a:r>
            <a:endParaRPr dirty="0">
              <a:solidFill>
                <a:srgbClr val="FFFFFF"/>
              </a:solidFill>
              <a:latin typeface="Barlow Light"/>
              <a:ea typeface="Barlow Light"/>
              <a:cs typeface="Barlow Light"/>
              <a:sym typeface="Barlow Light"/>
            </a:endParaRPr>
          </a:p>
        </p:txBody>
      </p:sp>
      <p:sp>
        <p:nvSpPr>
          <p:cNvPr id="412" name="Google Shape;412;p30"/>
          <p:cNvSpPr/>
          <p:nvPr/>
        </p:nvSpPr>
        <p:spPr>
          <a:xfrm>
            <a:off x="1761006" y="3228684"/>
            <a:ext cx="2043594" cy="1281260"/>
          </a:xfrm>
          <a:prstGeom prst="chevron">
            <a:avLst>
              <a:gd name="adj" fmla="val 29853"/>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FFFF"/>
                </a:solidFill>
                <a:latin typeface="Barlow Light"/>
                <a:ea typeface="Barlow Light"/>
                <a:cs typeface="Barlow Light"/>
                <a:sym typeface="Barlow Light"/>
              </a:rPr>
              <a:t>STAGE 3:</a:t>
            </a:r>
          </a:p>
          <a:p>
            <a:pPr marL="0" lvl="0" indent="0" algn="r" rtl="0">
              <a:spcBef>
                <a:spcPts val="0"/>
              </a:spcBef>
              <a:spcAft>
                <a:spcPts val="0"/>
              </a:spcAft>
              <a:buNone/>
            </a:pPr>
            <a:r>
              <a:rPr lang="en-US" dirty="0">
                <a:solidFill>
                  <a:srgbClr val="FFFFFF"/>
                </a:solidFill>
                <a:latin typeface="Barlow Light"/>
                <a:ea typeface="Barlow Light"/>
                <a:cs typeface="Barlow Light"/>
                <a:sym typeface="Barlow Light"/>
              </a:rPr>
              <a:t>AUDIO PROOF</a:t>
            </a:r>
            <a:endParaRPr dirty="0">
              <a:solidFill>
                <a:srgbClr val="FFFFFF"/>
              </a:solidFill>
              <a:latin typeface="Barlow Light"/>
              <a:ea typeface="Barlow Light"/>
              <a:cs typeface="Barlow Light"/>
              <a:sym typeface="Barlow Light"/>
            </a:endParaRPr>
          </a:p>
        </p:txBody>
      </p:sp>
      <p:sp>
        <p:nvSpPr>
          <p:cNvPr id="9" name="Google Shape;411;p30">
            <a:extLst>
              <a:ext uri="{FF2B5EF4-FFF2-40B4-BE49-F238E27FC236}">
                <a16:creationId xmlns:a16="http://schemas.microsoft.com/office/drawing/2014/main" id="{3D5EF232-DBD6-4CF3-8819-901F5E73CDF0}"/>
              </a:ext>
            </a:extLst>
          </p:cNvPr>
          <p:cNvSpPr/>
          <p:nvPr/>
        </p:nvSpPr>
        <p:spPr>
          <a:xfrm>
            <a:off x="3508517" y="3218172"/>
            <a:ext cx="2043594" cy="1281260"/>
          </a:xfrm>
          <a:prstGeom prst="chevron">
            <a:avLst>
              <a:gd name="adj" fmla="val 29853"/>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FFFF"/>
                </a:solidFill>
                <a:latin typeface="Barlow Light"/>
                <a:ea typeface="Barlow Light"/>
                <a:cs typeface="Barlow Light"/>
                <a:sym typeface="Barlow Light"/>
              </a:rPr>
              <a:t>STAGE 4: DELIVERY</a:t>
            </a:r>
            <a:endParaRPr dirty="0">
              <a:solidFill>
                <a:srgbClr val="FFFFFF"/>
              </a:solidFill>
              <a:latin typeface="Barlow Light"/>
              <a:ea typeface="Barlow Light"/>
              <a:cs typeface="Barlow Light"/>
              <a:sym typeface="Barlow Light"/>
            </a:endParaRPr>
          </a:p>
        </p:txBody>
      </p:sp>
    </p:spTree>
    <p:extLst>
      <p:ext uri="{BB962C8B-B14F-4D97-AF65-F5344CB8AC3E}">
        <p14:creationId xmlns:p14="http://schemas.microsoft.com/office/powerpoint/2010/main" val="4306036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randombar(horizontal)">
                                      <p:cBhvr>
                                        <p:cTn id="7" dur="500"/>
                                        <p:tgtEl>
                                          <p:spTgt spid="40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10"/>
                                        </p:tgtEl>
                                        <p:attrNameLst>
                                          <p:attrName>style.visibility</p:attrName>
                                        </p:attrNameLst>
                                      </p:cBhvr>
                                      <p:to>
                                        <p:strVal val="visible"/>
                                      </p:to>
                                    </p:set>
                                    <p:anim calcmode="lin" valueType="num">
                                      <p:cBhvr additive="base">
                                        <p:cTn id="11" dur="500" fill="hold"/>
                                        <p:tgtEl>
                                          <p:spTgt spid="410"/>
                                        </p:tgtEl>
                                        <p:attrNameLst>
                                          <p:attrName>ppt_x</p:attrName>
                                        </p:attrNameLst>
                                      </p:cBhvr>
                                      <p:tavLst>
                                        <p:tav tm="0">
                                          <p:val>
                                            <p:strVal val="0-#ppt_w/2"/>
                                          </p:val>
                                        </p:tav>
                                        <p:tav tm="100000">
                                          <p:val>
                                            <p:strVal val="#ppt_x"/>
                                          </p:val>
                                        </p:tav>
                                      </p:tavLst>
                                    </p:anim>
                                    <p:anim calcmode="lin" valueType="num">
                                      <p:cBhvr additive="base">
                                        <p:cTn id="12" dur="500" fill="hold"/>
                                        <p:tgtEl>
                                          <p:spTgt spid="4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11"/>
                                        </p:tgtEl>
                                        <p:attrNameLst>
                                          <p:attrName>style.visibility</p:attrName>
                                        </p:attrNameLst>
                                      </p:cBhvr>
                                      <p:to>
                                        <p:strVal val="visible"/>
                                      </p:to>
                                    </p:set>
                                    <p:anim calcmode="lin" valueType="num">
                                      <p:cBhvr additive="base">
                                        <p:cTn id="16" dur="500" fill="hold"/>
                                        <p:tgtEl>
                                          <p:spTgt spid="411"/>
                                        </p:tgtEl>
                                        <p:attrNameLst>
                                          <p:attrName>ppt_x</p:attrName>
                                        </p:attrNameLst>
                                      </p:cBhvr>
                                      <p:tavLst>
                                        <p:tav tm="0">
                                          <p:val>
                                            <p:strVal val="0-#ppt_w/2"/>
                                          </p:val>
                                        </p:tav>
                                        <p:tav tm="100000">
                                          <p:val>
                                            <p:strVal val="#ppt_x"/>
                                          </p:val>
                                        </p:tav>
                                      </p:tavLst>
                                    </p:anim>
                                    <p:anim calcmode="lin" valueType="num">
                                      <p:cBhvr additive="base">
                                        <p:cTn id="17" dur="500" fill="hold"/>
                                        <p:tgtEl>
                                          <p:spTgt spid="41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412"/>
                                        </p:tgtEl>
                                        <p:attrNameLst>
                                          <p:attrName>style.visibility</p:attrName>
                                        </p:attrNameLst>
                                      </p:cBhvr>
                                      <p:to>
                                        <p:strVal val="visible"/>
                                      </p:to>
                                    </p:set>
                                    <p:anim calcmode="lin" valueType="num">
                                      <p:cBhvr additive="base">
                                        <p:cTn id="21" dur="500" fill="hold"/>
                                        <p:tgtEl>
                                          <p:spTgt spid="412"/>
                                        </p:tgtEl>
                                        <p:attrNameLst>
                                          <p:attrName>ppt_x</p:attrName>
                                        </p:attrNameLst>
                                      </p:cBhvr>
                                      <p:tavLst>
                                        <p:tav tm="0">
                                          <p:val>
                                            <p:strVal val="0-#ppt_w/2"/>
                                          </p:val>
                                        </p:tav>
                                        <p:tav tm="100000">
                                          <p:val>
                                            <p:strVal val="#ppt_x"/>
                                          </p:val>
                                        </p:tav>
                                      </p:tavLst>
                                    </p:anim>
                                    <p:anim calcmode="lin" valueType="num">
                                      <p:cBhvr additive="base">
                                        <p:cTn id="22" dur="500" fill="hold"/>
                                        <p:tgtEl>
                                          <p:spTgt spid="41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P spid="410" grpId="0" animBg="1"/>
      <p:bldP spid="411" grpId="0" animBg="1"/>
      <p:bldP spid="412"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16" name="Rectangle 15">
            <a:extLst>
              <a:ext uri="{FF2B5EF4-FFF2-40B4-BE49-F238E27FC236}">
                <a16:creationId xmlns:a16="http://schemas.microsoft.com/office/drawing/2014/main" id="{D02EBB3F-3FA5-462B-A552-FA4578D69A69}"/>
              </a:ext>
            </a:extLst>
          </p:cNvPr>
          <p:cNvSpPr/>
          <p:nvPr/>
        </p:nvSpPr>
        <p:spPr>
          <a:xfrm>
            <a:off x="4572000" y="0"/>
            <a:ext cx="4572000" cy="5143500"/>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Google Shape;429;p32"/>
          <p:cNvSpPr/>
          <p:nvPr/>
        </p:nvSpPr>
        <p:spPr>
          <a:xfrm>
            <a:off x="5819140"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32"/>
          <p:cNvSpPr txBox="1">
            <a:spLocks noGrp="1"/>
          </p:cNvSpPr>
          <p:nvPr>
            <p:ph type="body" idx="4294967295"/>
          </p:nvPr>
        </p:nvSpPr>
        <p:spPr>
          <a:xfrm>
            <a:off x="918077" y="1282702"/>
            <a:ext cx="2241689" cy="1289048"/>
          </a:xfrm>
          <a:prstGeom prst="rect">
            <a:avLst/>
          </a:prstGeom>
        </p:spPr>
        <p:txBody>
          <a:bodyPr spcFirstLastPara="1" wrap="square" lIns="91425" tIns="91425" rIns="91425" bIns="91425" anchor="t" anchorCtr="0">
            <a:noAutofit/>
          </a:bodyPr>
          <a:lstStyle/>
          <a:p>
            <a:pPr marL="285750" lvl="0" indent="-285750">
              <a:buClr>
                <a:schemeClr val="accent5">
                  <a:lumMod val="50000"/>
                </a:schemeClr>
              </a:buClr>
              <a:buFont typeface="Wingdings" panose="05000000000000000000" pitchFamily="2" charset="2"/>
              <a:buChar char="v"/>
            </a:pPr>
            <a:r>
              <a:rPr lang="en-US" sz="1800" dirty="0">
                <a:solidFill>
                  <a:schemeClr val="accent3">
                    <a:lumMod val="50000"/>
                  </a:schemeClr>
                </a:solidFill>
              </a:rPr>
              <a:t>Visual Basic</a:t>
            </a:r>
          </a:p>
          <a:p>
            <a:pPr marL="285750" lvl="0" indent="-285750">
              <a:buClr>
                <a:schemeClr val="accent5">
                  <a:lumMod val="50000"/>
                </a:schemeClr>
              </a:buClr>
              <a:buFont typeface="Wingdings" panose="05000000000000000000" pitchFamily="2" charset="2"/>
              <a:buChar char="v"/>
            </a:pPr>
            <a:r>
              <a:rPr lang="en-US" sz="1800" dirty="0">
                <a:solidFill>
                  <a:schemeClr val="accent3">
                    <a:lumMod val="50000"/>
                  </a:schemeClr>
                </a:solidFill>
              </a:rPr>
              <a:t>Batch Files</a:t>
            </a:r>
          </a:p>
          <a:p>
            <a:pPr marL="285750" lvl="0" indent="-285750">
              <a:buClr>
                <a:schemeClr val="accent5">
                  <a:lumMod val="50000"/>
                </a:schemeClr>
              </a:buClr>
              <a:buFont typeface="Wingdings" panose="05000000000000000000" pitchFamily="2" charset="2"/>
              <a:buChar char="v"/>
            </a:pPr>
            <a:r>
              <a:rPr lang="en-US" sz="1800" dirty="0">
                <a:solidFill>
                  <a:schemeClr val="accent3">
                    <a:lumMod val="50000"/>
                  </a:schemeClr>
                </a:solidFill>
              </a:rPr>
              <a:t>PocketSphinx</a:t>
            </a:r>
          </a:p>
        </p:txBody>
      </p:sp>
      <p:sp>
        <p:nvSpPr>
          <p:cNvPr id="432" name="Google Shape;432;p32"/>
          <p:cNvSpPr txBox="1">
            <a:spLocks noGrp="1"/>
          </p:cNvSpPr>
          <p:nvPr>
            <p:ph type="sldNum" idx="12"/>
          </p:nvPr>
        </p:nvSpPr>
        <p:spPr>
          <a:xfrm>
            <a:off x="8808000" y="2208175"/>
            <a:ext cx="336000" cy="727200"/>
          </a:xfrm>
          <a:prstGeom prst="rect">
            <a:avLst/>
          </a:prstGeom>
          <a:solidFill>
            <a:schemeClr val="accent5">
              <a:lumMod val="9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accent5">
                    <a:lumMod val="50000"/>
                  </a:schemeClr>
                </a:solidFill>
              </a:rPr>
              <a:t>12</a:t>
            </a:fld>
            <a:endParaRPr dirty="0">
              <a:solidFill>
                <a:schemeClr val="accent5">
                  <a:lumMod val="50000"/>
                </a:schemeClr>
              </a:solidFill>
            </a:endParaRPr>
          </a:p>
        </p:txBody>
      </p:sp>
      <p:grpSp>
        <p:nvGrpSpPr>
          <p:cNvPr id="433" name="Google Shape;433;p32"/>
          <p:cNvGrpSpPr/>
          <p:nvPr/>
        </p:nvGrpSpPr>
        <p:grpSpPr>
          <a:xfrm>
            <a:off x="1670220" y="2692244"/>
            <a:ext cx="936061" cy="2451262"/>
            <a:chOff x="7556500" y="3806825"/>
            <a:chExt cx="838313" cy="2195488"/>
          </a:xfrm>
        </p:grpSpPr>
        <p:sp>
          <p:nvSpPr>
            <p:cNvPr id="434" name="Google Shape;434;p3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chemeClr val="accent4">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5" name="Google Shape;435;p3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chemeClr val="accent4">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6" name="Google Shape;436;p3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chemeClr val="accent4">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7" name="Google Shape;437;p3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chemeClr val="accent3">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8" name="Google Shape;438;p3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9" name="Google Shape;439;p3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0" name="Google Shape;440;p3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FA762413-A34D-49E0-BDAE-8B86E5046830}"/>
              </a:ext>
            </a:extLst>
          </p:cNvPr>
          <p:cNvPicPr>
            <a:picLocks noChangeAspect="1"/>
          </p:cNvPicPr>
          <p:nvPr/>
        </p:nvPicPr>
        <p:blipFill rotWithShape="1">
          <a:blip r:embed="rId3"/>
          <a:srcRect r="64522"/>
          <a:stretch/>
        </p:blipFill>
        <p:spPr>
          <a:xfrm>
            <a:off x="5901050" y="853102"/>
            <a:ext cx="1922150" cy="3361741"/>
          </a:xfrm>
          <a:prstGeom prst="rect">
            <a:avLst/>
          </a:prstGeom>
        </p:spPr>
      </p:pic>
      <p:sp>
        <p:nvSpPr>
          <p:cNvPr id="15" name="Google Shape;430;p32">
            <a:extLst>
              <a:ext uri="{FF2B5EF4-FFF2-40B4-BE49-F238E27FC236}">
                <a16:creationId xmlns:a16="http://schemas.microsoft.com/office/drawing/2014/main" id="{AEB45ED4-0B6A-4950-839B-727A24032A93}"/>
              </a:ext>
            </a:extLst>
          </p:cNvPr>
          <p:cNvSpPr txBox="1">
            <a:spLocks/>
          </p:cNvSpPr>
          <p:nvPr/>
        </p:nvSpPr>
        <p:spPr>
          <a:xfrm>
            <a:off x="487144" y="314930"/>
            <a:ext cx="3609600" cy="71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dirty="0">
                <a:solidFill>
                  <a:schemeClr val="accent2">
                    <a:lumMod val="50000"/>
                  </a:schemeClr>
                </a:solidFill>
                <a:latin typeface="+mj-lt"/>
                <a:ea typeface="Miriam Libre"/>
                <a:cs typeface="Miriam Libre"/>
                <a:sym typeface="Miriam Libre"/>
              </a:rPr>
              <a:t>SPEECH RECOGNITION</a:t>
            </a:r>
            <a:endParaRPr lang="en-US" sz="1800" dirty="0">
              <a:solidFill>
                <a:schemeClr val="accent3">
                  <a:lumMod val="50000"/>
                </a:schemeClr>
              </a:solidFill>
            </a:endParaRPr>
          </a:p>
        </p:txBody>
      </p:sp>
    </p:spTree>
    <p:extLst>
      <p:ext uri="{BB962C8B-B14F-4D97-AF65-F5344CB8AC3E}">
        <p14:creationId xmlns:p14="http://schemas.microsoft.com/office/powerpoint/2010/main" val="561214658"/>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outVertical)">
                                      <p:cBhvr>
                                        <p:cTn id="11" dur="500"/>
                                        <p:tgtEl>
                                          <p:spTgt spid="15"/>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430">
                                            <p:txEl>
                                              <p:pRg st="0" end="0"/>
                                            </p:txEl>
                                          </p:spTgt>
                                        </p:tgtEl>
                                        <p:attrNameLst>
                                          <p:attrName>style.visibility</p:attrName>
                                        </p:attrNameLst>
                                      </p:cBhvr>
                                      <p:to>
                                        <p:strVal val="visible"/>
                                      </p:to>
                                    </p:set>
                                    <p:anim calcmode="lin" valueType="num">
                                      <p:cBhvr additive="base">
                                        <p:cTn id="15" dur="500" fill="hold"/>
                                        <p:tgtEl>
                                          <p:spTgt spid="43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30">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430">
                                            <p:txEl>
                                              <p:pRg st="1" end="1"/>
                                            </p:txEl>
                                          </p:spTgt>
                                        </p:tgtEl>
                                        <p:attrNameLst>
                                          <p:attrName>style.visibility</p:attrName>
                                        </p:attrNameLst>
                                      </p:cBhvr>
                                      <p:to>
                                        <p:strVal val="visible"/>
                                      </p:to>
                                    </p:set>
                                    <p:anim calcmode="lin" valueType="num">
                                      <p:cBhvr additive="base">
                                        <p:cTn id="20" dur="500" fill="hold"/>
                                        <p:tgtEl>
                                          <p:spTgt spid="430">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30">
                                            <p:txEl>
                                              <p:pRg st="1" end="1"/>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430">
                                            <p:txEl>
                                              <p:pRg st="2" end="2"/>
                                            </p:txEl>
                                          </p:spTgt>
                                        </p:tgtEl>
                                        <p:attrNameLst>
                                          <p:attrName>style.visibility</p:attrName>
                                        </p:attrNameLst>
                                      </p:cBhvr>
                                      <p:to>
                                        <p:strVal val="visible"/>
                                      </p:to>
                                    </p:set>
                                    <p:anim calcmode="lin" valueType="num">
                                      <p:cBhvr additive="base">
                                        <p:cTn id="25" dur="500" fill="hold"/>
                                        <p:tgtEl>
                                          <p:spTgt spid="430">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760462" y="1621536"/>
            <a:ext cx="3891300" cy="14705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mj-lt"/>
              </a:rPr>
              <a:t>PROJECT:</a:t>
            </a:r>
            <a:br>
              <a:rPr lang="en-US" dirty="0">
                <a:latin typeface="+mj-lt"/>
              </a:rPr>
            </a:br>
            <a:r>
              <a:rPr lang="en-US" dirty="0">
                <a:latin typeface="+mj-lt"/>
              </a:rPr>
              <a:t>VB DATABASE</a:t>
            </a:r>
            <a:endParaRPr dirty="0">
              <a:latin typeface="+mj-lt"/>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5"/>
          <p:cNvSpPr txBox="1">
            <a:spLocks noGrp="1"/>
          </p:cNvSpPr>
          <p:nvPr>
            <p:ph type="sldNum" idx="12"/>
          </p:nvPr>
        </p:nvSpPr>
        <p:spPr>
          <a:xfrm>
            <a:off x="8808000" y="2208150"/>
            <a:ext cx="336000" cy="7272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14</a:t>
            </a:fld>
            <a:endParaRPr dirty="0">
              <a:solidFill>
                <a:schemeClr val="tx1"/>
              </a:solidFill>
            </a:endParaRPr>
          </a:p>
        </p:txBody>
      </p:sp>
      <p:sp>
        <p:nvSpPr>
          <p:cNvPr id="478" name="Google Shape;478;p35"/>
          <p:cNvSpPr txBox="1">
            <a:spLocks noGrp="1"/>
          </p:cNvSpPr>
          <p:nvPr>
            <p:ph type="body" idx="4294967295"/>
          </p:nvPr>
        </p:nvSpPr>
        <p:spPr>
          <a:xfrm>
            <a:off x="328194" y="225227"/>
            <a:ext cx="2625211" cy="1099075"/>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dirty="0">
                <a:solidFill>
                  <a:schemeClr val="accent3">
                    <a:lumMod val="50000"/>
                  </a:schemeClr>
                </a:solidFill>
                <a:latin typeface="Miriam Libre"/>
                <a:ea typeface="Miriam Libre"/>
                <a:cs typeface="Miriam Libre"/>
                <a:sym typeface="Miriam Libre"/>
              </a:rPr>
              <a:t>PROJECT:</a:t>
            </a:r>
          </a:p>
          <a:p>
            <a:pPr marL="0" lvl="0" indent="0" algn="r" rtl="0">
              <a:spcBef>
                <a:spcPts val="600"/>
              </a:spcBef>
              <a:spcAft>
                <a:spcPts val="0"/>
              </a:spcAft>
              <a:buNone/>
            </a:pPr>
            <a:r>
              <a:rPr lang="en-US" dirty="0">
                <a:solidFill>
                  <a:schemeClr val="accent3">
                    <a:lumMod val="50000"/>
                  </a:schemeClr>
                </a:solidFill>
                <a:latin typeface="Miriam Libre"/>
                <a:ea typeface="Miriam Libre"/>
                <a:cs typeface="Miriam Libre"/>
                <a:sym typeface="Miriam Libre"/>
              </a:rPr>
              <a:t>PORTFOLIO</a:t>
            </a:r>
            <a:endParaRPr dirty="0">
              <a:solidFill>
                <a:schemeClr val="accent3">
                  <a:lumMod val="50000"/>
                </a:schemeClr>
              </a:solidFill>
              <a:latin typeface="Miriam Libre"/>
              <a:ea typeface="Miriam Libre"/>
              <a:cs typeface="Miriam Libre"/>
              <a:sym typeface="Miriam Libre"/>
            </a:endParaRPr>
          </a:p>
        </p:txBody>
      </p:sp>
      <p:sp>
        <p:nvSpPr>
          <p:cNvPr id="2" name="Rectangle 1">
            <a:extLst>
              <a:ext uri="{FF2B5EF4-FFF2-40B4-BE49-F238E27FC236}">
                <a16:creationId xmlns:a16="http://schemas.microsoft.com/office/drawing/2014/main" id="{7823A84C-738F-420F-9BE0-81005EBA02B3}"/>
              </a:ext>
            </a:extLst>
          </p:cNvPr>
          <p:cNvSpPr/>
          <p:nvPr/>
        </p:nvSpPr>
        <p:spPr>
          <a:xfrm>
            <a:off x="289465" y="2353214"/>
            <a:ext cx="2625212" cy="2354491"/>
          </a:xfrm>
          <a:prstGeom prst="rect">
            <a:avLst/>
          </a:prstGeom>
        </p:spPr>
        <p:txBody>
          <a:bodyPr wrap="square">
            <a:spAutoFit/>
          </a:bodyPr>
          <a:lstStyle/>
          <a:p>
            <a:pPr marL="285750" lvl="0" indent="-285750">
              <a:spcBef>
                <a:spcPts val="600"/>
              </a:spcBef>
              <a:buClr>
                <a:schemeClr val="accent5">
                  <a:lumMod val="50000"/>
                </a:schemeClr>
              </a:buClr>
              <a:buFont typeface="Wingdings" panose="05000000000000000000" pitchFamily="2" charset="2"/>
              <a:buChar char="Ø"/>
            </a:pPr>
            <a:r>
              <a:rPr lang="en-US" sz="2200" dirty="0">
                <a:solidFill>
                  <a:schemeClr val="accent3">
                    <a:lumMod val="50000"/>
                  </a:schemeClr>
                </a:solidFill>
                <a:latin typeface="Barlow Light" panose="020B0604020202020204" charset="0"/>
              </a:rPr>
              <a:t>HTML</a:t>
            </a:r>
          </a:p>
          <a:p>
            <a:pPr marL="285750" lvl="0" indent="-285750">
              <a:spcBef>
                <a:spcPts val="600"/>
              </a:spcBef>
              <a:buClr>
                <a:schemeClr val="accent5">
                  <a:lumMod val="50000"/>
                </a:schemeClr>
              </a:buClr>
              <a:buFont typeface="Wingdings" panose="05000000000000000000" pitchFamily="2" charset="2"/>
              <a:buChar char="Ø"/>
            </a:pPr>
            <a:r>
              <a:rPr lang="en-US" sz="2200" dirty="0">
                <a:solidFill>
                  <a:schemeClr val="accent3">
                    <a:lumMod val="50000"/>
                  </a:schemeClr>
                </a:solidFill>
                <a:latin typeface="Barlow Light" panose="020B0604020202020204" charset="0"/>
              </a:rPr>
              <a:t>CSS</a:t>
            </a:r>
          </a:p>
          <a:p>
            <a:pPr marL="285750" lvl="0" indent="-285750">
              <a:spcBef>
                <a:spcPts val="600"/>
              </a:spcBef>
              <a:buClr>
                <a:schemeClr val="accent5">
                  <a:lumMod val="50000"/>
                </a:schemeClr>
              </a:buClr>
              <a:buFont typeface="Wingdings" panose="05000000000000000000" pitchFamily="2" charset="2"/>
              <a:buChar char="Ø"/>
            </a:pPr>
            <a:r>
              <a:rPr lang="en-US" sz="2200" dirty="0">
                <a:solidFill>
                  <a:schemeClr val="accent3">
                    <a:lumMod val="50000"/>
                  </a:schemeClr>
                </a:solidFill>
                <a:latin typeface="Barlow Light" panose="020B0604020202020204" charset="0"/>
              </a:rPr>
              <a:t>JavaScript</a:t>
            </a:r>
          </a:p>
          <a:p>
            <a:pPr marL="285750" lvl="0" indent="-285750">
              <a:buClr>
                <a:schemeClr val="accent5">
                  <a:lumMod val="50000"/>
                </a:schemeClr>
              </a:buClr>
              <a:buFont typeface="Wingdings" panose="05000000000000000000" pitchFamily="2" charset="2"/>
              <a:buChar char="Ø"/>
            </a:pPr>
            <a:endParaRPr lang="en-US" sz="2200" dirty="0">
              <a:solidFill>
                <a:schemeClr val="accent3">
                  <a:lumMod val="50000"/>
                </a:schemeClr>
              </a:solidFill>
              <a:latin typeface="Barlow Light" panose="020B0604020202020204" charset="0"/>
            </a:endParaRPr>
          </a:p>
          <a:p>
            <a:pPr marL="285750" lvl="0" indent="-285750">
              <a:spcBef>
                <a:spcPts val="600"/>
              </a:spcBef>
              <a:buClr>
                <a:schemeClr val="accent5">
                  <a:lumMod val="50000"/>
                </a:schemeClr>
              </a:buClr>
              <a:buFont typeface="Wingdings" panose="05000000000000000000" pitchFamily="2" charset="2"/>
              <a:buChar char="Ø"/>
            </a:pPr>
            <a:r>
              <a:rPr lang="en-US" sz="2200" dirty="0">
                <a:solidFill>
                  <a:schemeClr val="accent3">
                    <a:lumMod val="50000"/>
                  </a:schemeClr>
                </a:solidFill>
                <a:latin typeface="Barlow Light" panose="020B0604020202020204" charset="0"/>
              </a:rPr>
              <a:t>Olympic National Park theme</a:t>
            </a:r>
          </a:p>
        </p:txBody>
      </p:sp>
      <p:pic>
        <p:nvPicPr>
          <p:cNvPr id="4" name="Picture 3" descr="A picture containing food&#10;&#10;Description automatically generated">
            <a:extLst>
              <a:ext uri="{FF2B5EF4-FFF2-40B4-BE49-F238E27FC236}">
                <a16:creationId xmlns:a16="http://schemas.microsoft.com/office/drawing/2014/main" id="{C34F0992-4817-4C79-B987-C629DA565E50}"/>
              </a:ext>
            </a:extLst>
          </p:cNvPr>
          <p:cNvPicPr>
            <a:picLocks noChangeAspect="1"/>
          </p:cNvPicPr>
          <p:nvPr/>
        </p:nvPicPr>
        <p:blipFill>
          <a:blip r:embed="rId3"/>
          <a:stretch>
            <a:fillRect/>
          </a:stretch>
        </p:blipFill>
        <p:spPr>
          <a:xfrm>
            <a:off x="4261090" y="920237"/>
            <a:ext cx="3716293" cy="2825496"/>
          </a:xfrm>
          <a:prstGeom prst="rect">
            <a:avLst/>
          </a:prstGeom>
        </p:spPr>
      </p:pic>
      <p:sp>
        <p:nvSpPr>
          <p:cNvPr id="9" name="Rectangle 8">
            <a:extLst>
              <a:ext uri="{FF2B5EF4-FFF2-40B4-BE49-F238E27FC236}">
                <a16:creationId xmlns:a16="http://schemas.microsoft.com/office/drawing/2014/main" id="{A43270F5-91A8-48A1-BED8-920EF20B5D1F}"/>
              </a:ext>
            </a:extLst>
          </p:cNvPr>
          <p:cNvSpPr/>
          <p:nvPr/>
        </p:nvSpPr>
        <p:spPr>
          <a:xfrm>
            <a:off x="149767" y="1623314"/>
            <a:ext cx="2625212" cy="430887"/>
          </a:xfrm>
          <a:prstGeom prst="rect">
            <a:avLst/>
          </a:prstGeom>
        </p:spPr>
        <p:txBody>
          <a:bodyPr wrap="square">
            <a:spAutoFit/>
          </a:bodyPr>
          <a:lstStyle/>
          <a:p>
            <a:pPr lvl="0" algn="r">
              <a:spcBef>
                <a:spcPts val="1000"/>
              </a:spcBef>
              <a:spcAft>
                <a:spcPts val="1000"/>
              </a:spcAft>
              <a:buClr>
                <a:schemeClr val="accent5">
                  <a:lumMod val="50000"/>
                </a:schemeClr>
              </a:buClr>
            </a:pPr>
            <a:r>
              <a:rPr lang="en-US" sz="2200" b="1" dirty="0">
                <a:solidFill>
                  <a:schemeClr val="accent3">
                    <a:lumMod val="50000"/>
                  </a:schemeClr>
                </a:solidFill>
                <a:latin typeface="Barlow Light" panose="020B0604020202020204" charset="0"/>
              </a:rPr>
              <a:t>Tech Stack:</a:t>
            </a:r>
            <a:endParaRPr lang="en-US" sz="2200" dirty="0">
              <a:solidFill>
                <a:schemeClr val="accent3">
                  <a:lumMod val="50000"/>
                </a:schemeClr>
              </a:solidFill>
              <a:latin typeface="Barlow Light" panose="020B0604020202020204" charset="0"/>
            </a:endParaRPr>
          </a:p>
        </p:txBody>
      </p:sp>
    </p:spTree>
    <p:extLst>
      <p:ext uri="{BB962C8B-B14F-4D97-AF65-F5344CB8AC3E}">
        <p14:creationId xmlns:p14="http://schemas.microsoft.com/office/powerpoint/2010/main" val="4190704260"/>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478">
                                            <p:txEl>
                                              <p:pRg st="0" end="0"/>
                                            </p:txEl>
                                          </p:spTgt>
                                        </p:tgtEl>
                                        <p:attrNameLst>
                                          <p:attrName>style.visibility</p:attrName>
                                        </p:attrNameLst>
                                      </p:cBhvr>
                                      <p:to>
                                        <p:strVal val="visible"/>
                                      </p:to>
                                    </p:set>
                                    <p:anim calcmode="lin" valueType="num">
                                      <p:cBhvr additive="base">
                                        <p:cTn id="11" dur="500" fill="hold"/>
                                        <p:tgtEl>
                                          <p:spTgt spid="47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78">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478">
                                            <p:txEl>
                                              <p:pRg st="1" end="1"/>
                                            </p:txEl>
                                          </p:spTgt>
                                        </p:tgtEl>
                                        <p:attrNameLst>
                                          <p:attrName>style.visibility</p:attrName>
                                        </p:attrNameLst>
                                      </p:cBhvr>
                                      <p:to>
                                        <p:strVal val="visible"/>
                                      </p:to>
                                    </p:set>
                                    <p:anim calcmode="lin" valueType="num">
                                      <p:cBhvr additive="base">
                                        <p:cTn id="16" dur="500" fill="hold"/>
                                        <p:tgtEl>
                                          <p:spTgt spid="478">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78">
                                            <p:txEl>
                                              <p:pRg st="1" end="1"/>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additive="base">
                                        <p:cTn id="21"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2">
                                            <p:txEl>
                                              <p:pRg st="0" end="0"/>
                                            </p:txEl>
                                          </p:spTgt>
                                        </p:tgtEl>
                                        <p:attrNameLst>
                                          <p:attrName>style.visibility</p:attrName>
                                        </p:attrNameLst>
                                      </p:cBhvr>
                                      <p:to>
                                        <p:strVal val="visible"/>
                                      </p:to>
                                    </p:set>
                                    <p:anim calcmode="lin" valueType="num">
                                      <p:cBhvr additive="base">
                                        <p:cTn id="26"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anim calcmode="lin" valueType="num">
                                      <p:cBhvr additive="base">
                                        <p:cTn id="3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 calcmode="lin" valueType="num">
                                      <p:cBhvr additive="base">
                                        <p:cTn id="36"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nodeType="after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 calcmode="lin" valueType="num">
                                      <p:cBhvr additive="base">
                                        <p:cTn id="4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07827" y="1803679"/>
            <a:ext cx="4146331" cy="1536142"/>
          </a:xfrm>
          <a:prstGeom prst="rect">
            <a:avLst/>
          </a:prstGeom>
        </p:spPr>
        <p:txBody>
          <a:bodyPr spcFirstLastPara="1" wrap="square" lIns="91425" tIns="91425" rIns="91425" bIns="91425" anchor="b" anchorCtr="0">
            <a:noAutofit/>
          </a:bodyPr>
          <a:lstStyle/>
          <a:p>
            <a:pPr lvl="0"/>
            <a:r>
              <a:rPr lang="en-US" dirty="0"/>
              <a:t>PROJECT:</a:t>
            </a:r>
            <a:br>
              <a:rPr lang="en-US" dirty="0"/>
            </a:br>
            <a:r>
              <a:rPr lang="en-US" dirty="0">
                <a:latin typeface="+mj-lt"/>
              </a:rPr>
              <a:t>PORTFOLIO</a:t>
            </a:r>
            <a:endParaRPr dirty="0">
              <a:latin typeface="+mj-lt"/>
            </a:endParaRPr>
          </a:p>
        </p:txBody>
      </p:sp>
    </p:spTree>
    <p:extLst>
      <p:ext uri="{BB962C8B-B14F-4D97-AF65-F5344CB8AC3E}">
        <p14:creationId xmlns:p14="http://schemas.microsoft.com/office/powerpoint/2010/main" val="243647215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5"/>
          <p:cNvSpPr txBox="1">
            <a:spLocks noGrp="1"/>
          </p:cNvSpPr>
          <p:nvPr>
            <p:ph type="sldNum" idx="12"/>
          </p:nvPr>
        </p:nvSpPr>
        <p:spPr>
          <a:xfrm>
            <a:off x="8808000" y="2208175"/>
            <a:ext cx="336000" cy="7272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16</a:t>
            </a:fld>
            <a:endParaRPr dirty="0">
              <a:solidFill>
                <a:schemeClr val="tx1"/>
              </a:solidFill>
            </a:endParaRPr>
          </a:p>
        </p:txBody>
      </p:sp>
      <p:sp>
        <p:nvSpPr>
          <p:cNvPr id="6" name="Google Shape;478;p35">
            <a:extLst>
              <a:ext uri="{FF2B5EF4-FFF2-40B4-BE49-F238E27FC236}">
                <a16:creationId xmlns:a16="http://schemas.microsoft.com/office/drawing/2014/main" id="{C2B1DB51-5D81-4D09-80AA-AAFF7DEC51FC}"/>
              </a:ext>
            </a:extLst>
          </p:cNvPr>
          <p:cNvSpPr txBox="1">
            <a:spLocks/>
          </p:cNvSpPr>
          <p:nvPr/>
        </p:nvSpPr>
        <p:spPr>
          <a:xfrm>
            <a:off x="485850" y="128879"/>
            <a:ext cx="2097900" cy="16396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dirty="0">
                <a:solidFill>
                  <a:schemeClr val="accent3">
                    <a:lumMod val="50000"/>
                  </a:schemeClr>
                </a:solidFill>
                <a:latin typeface="+mj-lt"/>
                <a:ea typeface="Miriam Libre"/>
                <a:cs typeface="Miriam Libre"/>
                <a:sym typeface="Miriam Libre"/>
              </a:rPr>
              <a:t>PROJECT:</a:t>
            </a:r>
          </a:p>
          <a:p>
            <a:pPr marL="0" indent="0" algn="r">
              <a:buFont typeface="Barlow Light"/>
              <a:buNone/>
            </a:pPr>
            <a:r>
              <a:rPr lang="en-US" dirty="0">
                <a:solidFill>
                  <a:schemeClr val="accent3">
                    <a:lumMod val="50000"/>
                  </a:schemeClr>
                </a:solidFill>
                <a:latin typeface="+mj-lt"/>
                <a:ea typeface="Miriam Libre"/>
                <a:cs typeface="Miriam Libre"/>
                <a:sym typeface="Miriam Libre"/>
              </a:rPr>
              <a:t>COMPANY WEBSITE</a:t>
            </a:r>
          </a:p>
        </p:txBody>
      </p:sp>
      <p:sp>
        <p:nvSpPr>
          <p:cNvPr id="7" name="Rectangle 6">
            <a:extLst>
              <a:ext uri="{FF2B5EF4-FFF2-40B4-BE49-F238E27FC236}">
                <a16:creationId xmlns:a16="http://schemas.microsoft.com/office/drawing/2014/main" id="{E550D85C-FE81-40D5-AFC5-89AF3FE858B3}"/>
              </a:ext>
            </a:extLst>
          </p:cNvPr>
          <p:cNvSpPr/>
          <p:nvPr/>
        </p:nvSpPr>
        <p:spPr>
          <a:xfrm>
            <a:off x="312249" y="2678720"/>
            <a:ext cx="2625212" cy="1677382"/>
          </a:xfrm>
          <a:prstGeom prst="rect">
            <a:avLst/>
          </a:prstGeom>
        </p:spPr>
        <p:txBody>
          <a:bodyPr wrap="square">
            <a:spAutoFit/>
          </a:bodyPr>
          <a:lstStyle/>
          <a:p>
            <a:pPr marL="285750" lvl="0" indent="-285750">
              <a:spcBef>
                <a:spcPts val="600"/>
              </a:spcBef>
              <a:buClr>
                <a:schemeClr val="accent5">
                  <a:lumMod val="50000"/>
                </a:schemeClr>
              </a:buClr>
              <a:buFont typeface="Wingdings" panose="05000000000000000000" pitchFamily="2" charset="2"/>
              <a:buChar char="Ø"/>
            </a:pPr>
            <a:r>
              <a:rPr lang="en-US" sz="2200" dirty="0">
                <a:solidFill>
                  <a:schemeClr val="accent3">
                    <a:lumMod val="50000"/>
                  </a:schemeClr>
                </a:solidFill>
                <a:latin typeface="Barlow Light" panose="020B0604020202020204" charset="0"/>
              </a:rPr>
              <a:t>HTML</a:t>
            </a:r>
          </a:p>
          <a:p>
            <a:pPr marL="285750" lvl="0" indent="-285750">
              <a:spcBef>
                <a:spcPts val="600"/>
              </a:spcBef>
              <a:buClr>
                <a:schemeClr val="accent5">
                  <a:lumMod val="50000"/>
                </a:schemeClr>
              </a:buClr>
              <a:buFont typeface="Wingdings" panose="05000000000000000000" pitchFamily="2" charset="2"/>
              <a:buChar char="Ø"/>
            </a:pPr>
            <a:r>
              <a:rPr lang="en-US" sz="2200" dirty="0">
                <a:solidFill>
                  <a:schemeClr val="accent3">
                    <a:lumMod val="50000"/>
                  </a:schemeClr>
                </a:solidFill>
                <a:latin typeface="Barlow Light" panose="020B0604020202020204" charset="0"/>
              </a:rPr>
              <a:t>CSS</a:t>
            </a:r>
          </a:p>
          <a:p>
            <a:pPr marL="285750" lvl="0" indent="-285750">
              <a:spcBef>
                <a:spcPts val="600"/>
              </a:spcBef>
              <a:buClr>
                <a:schemeClr val="accent5">
                  <a:lumMod val="50000"/>
                </a:schemeClr>
              </a:buClr>
              <a:buFont typeface="Wingdings" panose="05000000000000000000" pitchFamily="2" charset="2"/>
              <a:buChar char="Ø"/>
            </a:pPr>
            <a:r>
              <a:rPr lang="en-US" sz="2200" dirty="0">
                <a:solidFill>
                  <a:schemeClr val="accent3">
                    <a:lumMod val="50000"/>
                  </a:schemeClr>
                </a:solidFill>
                <a:latin typeface="Barlow Light" panose="020B0604020202020204" charset="0"/>
              </a:rPr>
              <a:t>JavaScript</a:t>
            </a:r>
          </a:p>
          <a:p>
            <a:pPr marL="285750" lvl="0" indent="-285750">
              <a:spcBef>
                <a:spcPts val="600"/>
              </a:spcBef>
              <a:buClr>
                <a:schemeClr val="accent5">
                  <a:lumMod val="50000"/>
                </a:schemeClr>
              </a:buClr>
              <a:buFont typeface="Wingdings" panose="05000000000000000000" pitchFamily="2" charset="2"/>
              <a:buChar char="Ø"/>
            </a:pPr>
            <a:r>
              <a:rPr lang="en-US" sz="2200" dirty="0">
                <a:solidFill>
                  <a:schemeClr val="accent3">
                    <a:lumMod val="50000"/>
                  </a:schemeClr>
                </a:solidFill>
                <a:latin typeface="Barlow Light" panose="020B0604020202020204" charset="0"/>
              </a:rPr>
              <a:t>LESS</a:t>
            </a:r>
          </a:p>
        </p:txBody>
      </p:sp>
      <p:pic>
        <p:nvPicPr>
          <p:cNvPr id="3" name="Picture 2" descr="A picture containing track, train, blue&#10;&#10;Description automatically generated">
            <a:extLst>
              <a:ext uri="{FF2B5EF4-FFF2-40B4-BE49-F238E27FC236}">
                <a16:creationId xmlns:a16="http://schemas.microsoft.com/office/drawing/2014/main" id="{8C1E2730-F0AF-4813-BF5D-B0F7AE2F03C1}"/>
              </a:ext>
            </a:extLst>
          </p:cNvPr>
          <p:cNvPicPr>
            <a:picLocks noChangeAspect="1"/>
          </p:cNvPicPr>
          <p:nvPr/>
        </p:nvPicPr>
        <p:blipFill rotWithShape="1">
          <a:blip r:embed="rId3"/>
          <a:srcRect l="6385" r="6521"/>
          <a:stretch/>
        </p:blipFill>
        <p:spPr>
          <a:xfrm>
            <a:off x="3877557" y="917513"/>
            <a:ext cx="4439233" cy="2834640"/>
          </a:xfrm>
          <a:prstGeom prst="rect">
            <a:avLst/>
          </a:prstGeom>
        </p:spPr>
      </p:pic>
      <p:sp>
        <p:nvSpPr>
          <p:cNvPr id="10" name="Rectangle 9">
            <a:extLst>
              <a:ext uri="{FF2B5EF4-FFF2-40B4-BE49-F238E27FC236}">
                <a16:creationId xmlns:a16="http://schemas.microsoft.com/office/drawing/2014/main" id="{28177A4B-15B4-4518-BFAB-E8A36B231D68}"/>
              </a:ext>
            </a:extLst>
          </p:cNvPr>
          <p:cNvSpPr/>
          <p:nvPr/>
        </p:nvSpPr>
        <p:spPr>
          <a:xfrm>
            <a:off x="312249" y="2008163"/>
            <a:ext cx="2625212" cy="430887"/>
          </a:xfrm>
          <a:prstGeom prst="rect">
            <a:avLst/>
          </a:prstGeom>
        </p:spPr>
        <p:txBody>
          <a:bodyPr wrap="square">
            <a:spAutoFit/>
          </a:bodyPr>
          <a:lstStyle/>
          <a:p>
            <a:pPr lvl="0" algn="r">
              <a:spcBef>
                <a:spcPts val="1000"/>
              </a:spcBef>
              <a:spcAft>
                <a:spcPts val="1000"/>
              </a:spcAft>
              <a:buClr>
                <a:schemeClr val="accent5">
                  <a:lumMod val="50000"/>
                </a:schemeClr>
              </a:buClr>
            </a:pPr>
            <a:r>
              <a:rPr lang="en-US" sz="2200" b="1" dirty="0">
                <a:solidFill>
                  <a:schemeClr val="accent3">
                    <a:lumMod val="50000"/>
                  </a:schemeClr>
                </a:solidFill>
                <a:latin typeface="Barlow Light" panose="020B0604020202020204" charset="0"/>
              </a:rPr>
              <a:t>Tech Stack:</a:t>
            </a:r>
            <a:endParaRPr lang="en-US" sz="2200" dirty="0">
              <a:solidFill>
                <a:schemeClr val="accent3">
                  <a:lumMod val="50000"/>
                </a:schemeClr>
              </a:solidFill>
              <a:latin typeface="Barlow Light" panose="020B0604020202020204" charset="0"/>
            </a:endParaRPr>
          </a:p>
        </p:txBody>
      </p:sp>
    </p:spTree>
    <p:extLst>
      <p:ext uri="{BB962C8B-B14F-4D97-AF65-F5344CB8AC3E}">
        <p14:creationId xmlns:p14="http://schemas.microsoft.com/office/powerpoint/2010/main" val="605696216"/>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out)">
                                      <p:cBhvr>
                                        <p:cTn id="7" dur="2000"/>
                                        <p:tgtEl>
                                          <p:spTgt spid="3"/>
                                        </p:tgtEl>
                                      </p:cBhvr>
                                    </p:animEffect>
                                  </p:childTnLst>
                                </p:cTn>
                              </p:par>
                            </p:childTnLst>
                          </p:cTn>
                        </p:par>
                        <p:par>
                          <p:cTn id="8" fill="hold">
                            <p:stCondLst>
                              <p:cond delay="2000"/>
                            </p:stCondLst>
                            <p:childTnLst>
                              <p:par>
                                <p:cTn id="9" presetID="2" presetClass="entr" presetSubtype="1"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1" end="1"/>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8" fill="hold"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additive="base">
                                        <p:cTn id="21"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4" fill="hold" nodeType="after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 calcmode="lin" valueType="num">
                                      <p:cBhvr additive="base">
                                        <p:cTn id="2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28" fill="hold">
                            <p:stCondLst>
                              <p:cond delay="4000"/>
                            </p:stCondLst>
                            <p:childTnLst>
                              <p:par>
                                <p:cTn id="29" presetID="2" presetClass="entr" presetSubtype="4" fill="hold" nodeType="after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 calcmode="lin" valueType="num">
                                      <p:cBhvr additive="base">
                                        <p:cTn id="3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par>
                          <p:cTn id="33" fill="hold">
                            <p:stCondLst>
                              <p:cond delay="4500"/>
                            </p:stCondLst>
                            <p:childTnLst>
                              <p:par>
                                <p:cTn id="34" presetID="2" presetClass="entr" presetSubtype="4" fill="hold" nodeType="after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 calcmode="lin" valueType="num">
                                      <p:cBhvr additive="base">
                                        <p:cTn id="36"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38" fill="hold">
                            <p:stCondLst>
                              <p:cond delay="5000"/>
                            </p:stCondLst>
                            <p:childTnLst>
                              <p:par>
                                <p:cTn id="39" presetID="2" presetClass="entr" presetSubtype="4" fill="hold" nodeType="after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anim calcmode="lin" valueType="num">
                                      <p:cBhvr additive="base">
                                        <p:cTn id="4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498834" y="1548330"/>
            <a:ext cx="4146331" cy="2046840"/>
          </a:xfrm>
          <a:prstGeom prst="rect">
            <a:avLst/>
          </a:prstGeom>
        </p:spPr>
        <p:txBody>
          <a:bodyPr spcFirstLastPara="1" wrap="square" lIns="91425" tIns="91425" rIns="91425" bIns="91425" anchor="b" anchorCtr="0">
            <a:noAutofit/>
          </a:bodyPr>
          <a:lstStyle/>
          <a:p>
            <a:pPr lvl="0"/>
            <a:r>
              <a:rPr lang="en-US" dirty="0"/>
              <a:t>PROJECT:</a:t>
            </a:r>
            <a:br>
              <a:rPr lang="en-US" dirty="0"/>
            </a:br>
            <a:r>
              <a:rPr lang="en-US" dirty="0">
                <a:latin typeface="+mj-lt"/>
              </a:rPr>
              <a:t>COMPANY WEBSITE</a:t>
            </a:r>
            <a:endParaRPr dirty="0">
              <a:latin typeface="+mj-lt"/>
            </a:endParaRPr>
          </a:p>
        </p:txBody>
      </p:sp>
    </p:spTree>
    <p:extLst>
      <p:ext uri="{BB962C8B-B14F-4D97-AF65-F5344CB8AC3E}">
        <p14:creationId xmlns:p14="http://schemas.microsoft.com/office/powerpoint/2010/main" val="9064681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6" name="Rectangle 5">
            <a:extLst>
              <a:ext uri="{FF2B5EF4-FFF2-40B4-BE49-F238E27FC236}">
                <a16:creationId xmlns:a16="http://schemas.microsoft.com/office/drawing/2014/main" id="{919584EB-808D-4E01-BE22-4D79FC8A131C}"/>
              </a:ext>
            </a:extLst>
          </p:cNvPr>
          <p:cNvSpPr/>
          <p:nvPr/>
        </p:nvSpPr>
        <p:spPr>
          <a:xfrm>
            <a:off x="4572000" y="0"/>
            <a:ext cx="4572000" cy="5143500"/>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Google Shape;486;p36"/>
          <p:cNvSpPr txBox="1">
            <a:spLocks noGrp="1"/>
          </p:cNvSpPr>
          <p:nvPr>
            <p:ph type="sldNum" idx="12"/>
          </p:nvPr>
        </p:nvSpPr>
        <p:spPr>
          <a:xfrm>
            <a:off x="8808000" y="2208175"/>
            <a:ext cx="336000" cy="7272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accent5">
                    <a:lumMod val="50000"/>
                  </a:schemeClr>
                </a:solidFill>
              </a:rPr>
              <a:t>18</a:t>
            </a:fld>
            <a:endParaRPr dirty="0">
              <a:solidFill>
                <a:schemeClr val="accent5">
                  <a:lumMod val="50000"/>
                </a:schemeClr>
              </a:solidFill>
            </a:endParaRPr>
          </a:p>
        </p:txBody>
      </p:sp>
      <p:pic>
        <p:nvPicPr>
          <p:cNvPr id="3" name="Picture 2" descr="Lighthouse report of www.aquoco.co">
            <a:extLst>
              <a:ext uri="{FF2B5EF4-FFF2-40B4-BE49-F238E27FC236}">
                <a16:creationId xmlns:a16="http://schemas.microsoft.com/office/drawing/2014/main" id="{BB937D93-E68F-4EB2-BB4C-F3E9041E107F}"/>
              </a:ext>
            </a:extLst>
          </p:cNvPr>
          <p:cNvPicPr>
            <a:picLocks noChangeAspect="1"/>
          </p:cNvPicPr>
          <p:nvPr/>
        </p:nvPicPr>
        <p:blipFill rotWithShape="1">
          <a:blip r:embed="rId3"/>
          <a:srcRect l="1554"/>
          <a:stretch/>
        </p:blipFill>
        <p:spPr>
          <a:xfrm>
            <a:off x="5515429" y="515226"/>
            <a:ext cx="2745372" cy="411304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F13D2D00-6216-4B6A-8ECC-CD16EA1E47B4}"/>
              </a:ext>
            </a:extLst>
          </p:cNvPr>
          <p:cNvPicPr>
            <a:picLocks noChangeAspect="1"/>
          </p:cNvPicPr>
          <p:nvPr/>
        </p:nvPicPr>
        <p:blipFill>
          <a:blip r:embed="rId4"/>
          <a:stretch>
            <a:fillRect/>
          </a:stretch>
        </p:blipFill>
        <p:spPr>
          <a:xfrm>
            <a:off x="251610" y="674453"/>
            <a:ext cx="4006582" cy="3794594"/>
          </a:xfrm>
          <a:prstGeom prst="rect">
            <a:avLst/>
          </a:prstGeom>
        </p:spPr>
      </p:pic>
    </p:spTree>
    <p:extLst>
      <p:ext uri="{BB962C8B-B14F-4D97-AF65-F5344CB8AC3E}">
        <p14:creationId xmlns:p14="http://schemas.microsoft.com/office/powerpoint/2010/main" val="1878989720"/>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5"/>
          <p:cNvSpPr txBox="1">
            <a:spLocks noGrp="1"/>
          </p:cNvSpPr>
          <p:nvPr>
            <p:ph type="sldNum" idx="12"/>
          </p:nvPr>
        </p:nvSpPr>
        <p:spPr>
          <a:xfrm>
            <a:off x="8808000" y="2208175"/>
            <a:ext cx="336000" cy="7272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19</a:t>
            </a:fld>
            <a:endParaRPr dirty="0">
              <a:solidFill>
                <a:schemeClr val="tx1"/>
              </a:solidFill>
            </a:endParaRPr>
          </a:p>
        </p:txBody>
      </p:sp>
      <p:sp>
        <p:nvSpPr>
          <p:cNvPr id="478" name="Google Shape;478;p35"/>
          <p:cNvSpPr txBox="1">
            <a:spLocks noGrp="1"/>
          </p:cNvSpPr>
          <p:nvPr>
            <p:ph type="body" idx="4294967295"/>
          </p:nvPr>
        </p:nvSpPr>
        <p:spPr>
          <a:xfrm>
            <a:off x="303371" y="1949385"/>
            <a:ext cx="2523888" cy="1971979"/>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pitchFamily="2" charset="2"/>
              <a:buChar char="Ø"/>
            </a:pPr>
            <a:r>
              <a:rPr lang="en-US" sz="1600" dirty="0">
                <a:solidFill>
                  <a:schemeClr val="accent3">
                    <a:lumMod val="50000"/>
                  </a:schemeClr>
                </a:solidFill>
                <a:latin typeface="Barlow Light" panose="020B0604020202020204" charset="0"/>
              </a:rPr>
              <a:t>Node</a:t>
            </a:r>
          </a:p>
          <a:p>
            <a:pPr marL="285750" lvl="0" indent="-285750" algn="l" rtl="0">
              <a:spcBef>
                <a:spcPts val="600"/>
              </a:spcBef>
              <a:spcAft>
                <a:spcPts val="0"/>
              </a:spcAft>
              <a:buFont typeface="Wingdings" panose="05000000000000000000" pitchFamily="2" charset="2"/>
              <a:buChar char="Ø"/>
            </a:pPr>
            <a:r>
              <a:rPr lang="en-US" sz="1600" dirty="0">
                <a:solidFill>
                  <a:schemeClr val="accent3">
                    <a:lumMod val="50000"/>
                  </a:schemeClr>
                </a:solidFill>
                <a:latin typeface="Barlow Light" panose="020B0604020202020204" charset="0"/>
              </a:rPr>
              <a:t>Express</a:t>
            </a:r>
          </a:p>
          <a:p>
            <a:pPr marL="285750" lvl="0" indent="-285750" algn="l" rtl="0">
              <a:spcBef>
                <a:spcPts val="600"/>
              </a:spcBef>
              <a:spcAft>
                <a:spcPts val="0"/>
              </a:spcAft>
              <a:buFont typeface="Wingdings" panose="05000000000000000000" pitchFamily="2" charset="2"/>
              <a:buChar char="Ø"/>
            </a:pPr>
            <a:r>
              <a:rPr lang="en-US" sz="1600" dirty="0">
                <a:solidFill>
                  <a:schemeClr val="accent3">
                    <a:lumMod val="50000"/>
                  </a:schemeClr>
                </a:solidFill>
                <a:latin typeface="Barlow Light" panose="020B0604020202020204" charset="0"/>
              </a:rPr>
              <a:t>Knex</a:t>
            </a:r>
          </a:p>
          <a:p>
            <a:pPr marL="285750" lvl="0" indent="-285750" algn="l" rtl="0">
              <a:spcBef>
                <a:spcPts val="600"/>
              </a:spcBef>
              <a:spcAft>
                <a:spcPts val="0"/>
              </a:spcAft>
              <a:buFont typeface="Wingdings" panose="05000000000000000000" pitchFamily="2" charset="2"/>
              <a:buChar char="Ø"/>
            </a:pPr>
            <a:r>
              <a:rPr lang="en-US" sz="1600" dirty="0">
                <a:solidFill>
                  <a:schemeClr val="accent3">
                    <a:lumMod val="50000"/>
                  </a:schemeClr>
                </a:solidFill>
                <a:latin typeface="Barlow Light" panose="020B0604020202020204" charset="0"/>
              </a:rPr>
              <a:t>bcrypt</a:t>
            </a:r>
          </a:p>
          <a:p>
            <a:pPr marL="285750" lvl="0" indent="-285750" algn="l" rtl="0">
              <a:spcBef>
                <a:spcPts val="600"/>
              </a:spcBef>
              <a:spcAft>
                <a:spcPts val="0"/>
              </a:spcAft>
              <a:buFont typeface="Wingdings" panose="05000000000000000000" pitchFamily="2" charset="2"/>
              <a:buChar char="Ø"/>
            </a:pPr>
            <a:r>
              <a:rPr lang="en-US" sz="1600" dirty="0">
                <a:solidFill>
                  <a:schemeClr val="accent3">
                    <a:lumMod val="50000"/>
                  </a:schemeClr>
                </a:solidFill>
                <a:latin typeface="Barlow Light" panose="020B0604020202020204" charset="0"/>
              </a:rPr>
              <a:t>PostgreSQL</a:t>
            </a:r>
          </a:p>
          <a:p>
            <a:pPr marL="0" lvl="0" indent="0" algn="l" rtl="0">
              <a:spcBef>
                <a:spcPts val="600"/>
              </a:spcBef>
              <a:spcAft>
                <a:spcPts val="0"/>
              </a:spcAft>
              <a:buNone/>
            </a:pPr>
            <a:endParaRPr lang="en-US" sz="1800" dirty="0">
              <a:solidFill>
                <a:schemeClr val="accent3">
                  <a:lumMod val="50000"/>
                </a:schemeClr>
              </a:solidFill>
              <a:latin typeface="Barlow Light" panose="020B0604020202020204" charset="0"/>
            </a:endParaRPr>
          </a:p>
          <a:p>
            <a:pPr marL="0" lvl="0" indent="0" algn="l" rtl="0">
              <a:spcBef>
                <a:spcPts val="600"/>
              </a:spcBef>
              <a:spcAft>
                <a:spcPts val="0"/>
              </a:spcAft>
              <a:buNone/>
            </a:pPr>
            <a:endParaRPr sz="1800" dirty="0">
              <a:solidFill>
                <a:schemeClr val="accent3">
                  <a:lumMod val="50000"/>
                </a:schemeClr>
              </a:solidFill>
              <a:latin typeface="Barlow Light" panose="020B0604020202020204" charset="0"/>
            </a:endParaRPr>
          </a:p>
        </p:txBody>
      </p:sp>
      <p:pic>
        <p:nvPicPr>
          <p:cNvPr id="6" name="Picture Placeholder 7">
            <a:extLst>
              <a:ext uri="{FF2B5EF4-FFF2-40B4-BE49-F238E27FC236}">
                <a16:creationId xmlns:a16="http://schemas.microsoft.com/office/drawing/2014/main" id="{A45A8D1E-1A58-4262-B4B4-BD04465F2A9D}"/>
              </a:ext>
            </a:extLst>
          </p:cNvPr>
          <p:cNvPicPr>
            <a:picLocks noChangeAspect="1"/>
          </p:cNvPicPr>
          <p:nvPr/>
        </p:nvPicPr>
        <p:blipFill rotWithShape="1">
          <a:blip r:embed="rId3"/>
          <a:srcRect b="74650"/>
          <a:stretch/>
        </p:blipFill>
        <p:spPr>
          <a:xfrm>
            <a:off x="3869436" y="925020"/>
            <a:ext cx="4453128" cy="2831418"/>
          </a:xfrm>
          <a:prstGeom prst="rect">
            <a:avLst/>
          </a:prstGeom>
        </p:spPr>
      </p:pic>
      <p:sp>
        <p:nvSpPr>
          <p:cNvPr id="7" name="Google Shape;478;p35">
            <a:extLst>
              <a:ext uri="{FF2B5EF4-FFF2-40B4-BE49-F238E27FC236}">
                <a16:creationId xmlns:a16="http://schemas.microsoft.com/office/drawing/2014/main" id="{B9B73AC8-9FBC-4798-844D-25A6C0BA3288}"/>
              </a:ext>
            </a:extLst>
          </p:cNvPr>
          <p:cNvSpPr txBox="1">
            <a:spLocks/>
          </p:cNvSpPr>
          <p:nvPr/>
        </p:nvSpPr>
        <p:spPr>
          <a:xfrm>
            <a:off x="85965" y="81862"/>
            <a:ext cx="2686264" cy="1430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dirty="0">
                <a:solidFill>
                  <a:schemeClr val="accent3">
                    <a:lumMod val="50000"/>
                  </a:schemeClr>
                </a:solidFill>
                <a:latin typeface="+mj-lt"/>
                <a:ea typeface="Miriam Libre"/>
                <a:cs typeface="Miriam Libre"/>
                <a:sym typeface="Miriam Libre"/>
              </a:rPr>
              <a:t>PROJECT:</a:t>
            </a:r>
          </a:p>
          <a:p>
            <a:pPr marL="0" indent="0" algn="r">
              <a:buFont typeface="Barlow Light"/>
              <a:buNone/>
            </a:pPr>
            <a:r>
              <a:rPr lang="en-US" dirty="0">
                <a:solidFill>
                  <a:schemeClr val="accent3">
                    <a:lumMod val="50000"/>
                  </a:schemeClr>
                </a:solidFill>
                <a:latin typeface="+mj-lt"/>
                <a:ea typeface="Miriam Libre"/>
                <a:cs typeface="Miriam Libre"/>
                <a:sym typeface="Miriam Libre"/>
              </a:rPr>
              <a:t>COMPANY</a:t>
            </a:r>
            <a:br>
              <a:rPr lang="en-US" dirty="0">
                <a:solidFill>
                  <a:schemeClr val="accent3">
                    <a:lumMod val="50000"/>
                  </a:schemeClr>
                </a:solidFill>
                <a:latin typeface="+mj-lt"/>
                <a:ea typeface="Miriam Libre"/>
                <a:cs typeface="Miriam Libre"/>
                <a:sym typeface="Miriam Libre"/>
              </a:rPr>
            </a:br>
            <a:r>
              <a:rPr lang="en-US" dirty="0">
                <a:solidFill>
                  <a:schemeClr val="accent3">
                    <a:lumMod val="50000"/>
                  </a:schemeClr>
                </a:solidFill>
                <a:latin typeface="+mj-lt"/>
                <a:ea typeface="Miriam Libre"/>
                <a:cs typeface="Miriam Libre"/>
                <a:sym typeface="Miriam Libre"/>
              </a:rPr>
              <a:t>BACK END</a:t>
            </a:r>
          </a:p>
        </p:txBody>
      </p:sp>
      <p:sp>
        <p:nvSpPr>
          <p:cNvPr id="9" name="Rectangle 8">
            <a:extLst>
              <a:ext uri="{FF2B5EF4-FFF2-40B4-BE49-F238E27FC236}">
                <a16:creationId xmlns:a16="http://schemas.microsoft.com/office/drawing/2014/main" id="{230CB977-FACD-449F-9AAF-95F77055AF94}"/>
              </a:ext>
            </a:extLst>
          </p:cNvPr>
          <p:cNvSpPr/>
          <p:nvPr/>
        </p:nvSpPr>
        <p:spPr>
          <a:xfrm>
            <a:off x="7222" y="3756438"/>
            <a:ext cx="2876247" cy="1554272"/>
          </a:xfrm>
          <a:prstGeom prst="rect">
            <a:avLst/>
          </a:prstGeom>
        </p:spPr>
        <p:txBody>
          <a:bodyPr wrap="square">
            <a:spAutoFit/>
          </a:bodyPr>
          <a:lstStyle/>
          <a:p>
            <a:pPr lvl="0" algn="r">
              <a:spcBef>
                <a:spcPts val="600"/>
              </a:spcBef>
            </a:pPr>
            <a:r>
              <a:rPr lang="en" sz="1700" dirty="0">
                <a:solidFill>
                  <a:schemeClr val="accent3">
                    <a:lumMod val="50000"/>
                  </a:schemeClr>
                </a:solidFill>
                <a:latin typeface="Barlow Light" panose="020B0604020202020204" charset="0"/>
              </a:rPr>
              <a:t>126 </a:t>
            </a:r>
            <a:r>
              <a:rPr lang="en-US" sz="1700" dirty="0">
                <a:solidFill>
                  <a:schemeClr val="accent3">
                    <a:lumMod val="50000"/>
                  </a:schemeClr>
                </a:solidFill>
                <a:latin typeface="Barlow Light" panose="020B0604020202020204" charset="0"/>
              </a:rPr>
              <a:t>endpoints, 23 tables</a:t>
            </a:r>
          </a:p>
          <a:p>
            <a:pPr algn="r">
              <a:spcBef>
                <a:spcPts val="600"/>
              </a:spcBef>
            </a:pPr>
            <a:r>
              <a:rPr lang="en-US" sz="1700" dirty="0">
                <a:solidFill>
                  <a:schemeClr val="accent5">
                    <a:lumMod val="50000"/>
                  </a:schemeClr>
                </a:solidFill>
                <a:latin typeface="Barlow Light" panose="020B0604020202020204" charset="0"/>
              </a:rPr>
              <a:t>fully documented w/ Postman, schema, </a:t>
            </a:r>
            <a:br>
              <a:rPr lang="en-US" sz="1700" dirty="0">
                <a:solidFill>
                  <a:schemeClr val="accent5">
                    <a:lumMod val="50000"/>
                  </a:schemeClr>
                </a:solidFill>
                <a:latin typeface="Barlow Light" panose="020B0604020202020204" charset="0"/>
              </a:rPr>
            </a:br>
            <a:r>
              <a:rPr lang="en-US" sz="1700" dirty="0">
                <a:solidFill>
                  <a:schemeClr val="accent5">
                    <a:lumMod val="50000"/>
                  </a:schemeClr>
                </a:solidFill>
                <a:latin typeface="Barlow Light" panose="020B0604020202020204" charset="0"/>
              </a:rPr>
              <a:t>product vision</a:t>
            </a:r>
          </a:p>
          <a:p>
            <a:pPr lvl="0" algn="r">
              <a:spcBef>
                <a:spcPts val="600"/>
              </a:spcBef>
            </a:pPr>
            <a:endParaRPr lang="en-US" sz="1700" dirty="0">
              <a:solidFill>
                <a:schemeClr val="tx1"/>
              </a:solidFill>
              <a:latin typeface="Barlow Light" panose="020B0604020202020204" charset="0"/>
            </a:endParaRPr>
          </a:p>
        </p:txBody>
      </p:sp>
      <p:sp>
        <p:nvSpPr>
          <p:cNvPr id="10" name="Google Shape;478;p35">
            <a:extLst>
              <a:ext uri="{FF2B5EF4-FFF2-40B4-BE49-F238E27FC236}">
                <a16:creationId xmlns:a16="http://schemas.microsoft.com/office/drawing/2014/main" id="{A4D6B2E0-1427-4BF1-BD12-F9D2A2B4F1B1}"/>
              </a:ext>
            </a:extLst>
          </p:cNvPr>
          <p:cNvSpPr txBox="1">
            <a:spLocks/>
          </p:cNvSpPr>
          <p:nvPr/>
        </p:nvSpPr>
        <p:spPr>
          <a:xfrm>
            <a:off x="248341" y="1512508"/>
            <a:ext cx="2523888" cy="480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lgn="r">
              <a:spcBef>
                <a:spcPts val="0"/>
              </a:spcBef>
              <a:buClr>
                <a:schemeClr val="accent5">
                  <a:lumMod val="50000"/>
                </a:schemeClr>
              </a:buClr>
              <a:buFont typeface="Barlow Light"/>
              <a:buNone/>
            </a:pPr>
            <a:r>
              <a:rPr lang="en-US" sz="2200" b="1" dirty="0">
                <a:solidFill>
                  <a:schemeClr val="accent3">
                    <a:lumMod val="50000"/>
                  </a:schemeClr>
                </a:solidFill>
                <a:latin typeface="Barlow Light" panose="020B0604020202020204" charset="0"/>
              </a:rPr>
              <a:t>Tech Stack:</a:t>
            </a:r>
            <a:endParaRPr lang="en-US" sz="1800" dirty="0">
              <a:solidFill>
                <a:schemeClr val="accent3">
                  <a:lumMod val="50000"/>
                </a:schemeClr>
              </a:solidFill>
              <a:latin typeface="Barlow Light" panose="020B0604020202020204" charset="0"/>
            </a:endParaRPr>
          </a:p>
        </p:txBody>
      </p:sp>
    </p:spTree>
    <p:extLst>
      <p:ext uri="{BB962C8B-B14F-4D97-AF65-F5344CB8AC3E}">
        <p14:creationId xmlns:p14="http://schemas.microsoft.com/office/powerpoint/2010/main" val="32122058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2000"/>
                            </p:stCondLst>
                            <p:childTnLst>
                              <p:par>
                                <p:cTn id="9" presetID="2" presetClass="entr" presetSubtype="1"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fill="hold" nodeType="after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 calcmode="lin" valueType="num">
                                      <p:cBhvr additive="base">
                                        <p:cTn id="16"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
                                            <p:txEl>
                                              <p:pRg st="1" end="1"/>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nodeType="afterEffect">
                                  <p:stCondLst>
                                    <p:cond delay="0"/>
                                  </p:stCondLst>
                                  <p:childTnLst>
                                    <p:set>
                                      <p:cBhvr>
                                        <p:cTn id="25" dur="1" fill="hold">
                                          <p:stCondLst>
                                            <p:cond delay="0"/>
                                          </p:stCondLst>
                                        </p:cTn>
                                        <p:tgtEl>
                                          <p:spTgt spid="478">
                                            <p:txEl>
                                              <p:pRg st="0" end="0"/>
                                            </p:txEl>
                                          </p:spTgt>
                                        </p:tgtEl>
                                        <p:attrNameLst>
                                          <p:attrName>style.visibility</p:attrName>
                                        </p:attrNameLst>
                                      </p:cBhvr>
                                      <p:to>
                                        <p:strVal val="visible"/>
                                      </p:to>
                                    </p:set>
                                    <p:anim calcmode="lin" valueType="num">
                                      <p:cBhvr additive="base">
                                        <p:cTn id="26" dur="500" fill="hold"/>
                                        <p:tgtEl>
                                          <p:spTgt spid="478">
                                            <p:txEl>
                                              <p:pRg st="0" end="0"/>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47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8" fill="hold" nodeType="afterEffect">
                                  <p:stCondLst>
                                    <p:cond delay="0"/>
                                  </p:stCondLst>
                                  <p:childTnLst>
                                    <p:set>
                                      <p:cBhvr>
                                        <p:cTn id="30" dur="1" fill="hold">
                                          <p:stCondLst>
                                            <p:cond delay="0"/>
                                          </p:stCondLst>
                                        </p:cTn>
                                        <p:tgtEl>
                                          <p:spTgt spid="478">
                                            <p:txEl>
                                              <p:pRg st="1" end="1"/>
                                            </p:txEl>
                                          </p:spTgt>
                                        </p:tgtEl>
                                        <p:attrNameLst>
                                          <p:attrName>style.visibility</p:attrName>
                                        </p:attrNameLst>
                                      </p:cBhvr>
                                      <p:to>
                                        <p:strVal val="visible"/>
                                      </p:to>
                                    </p:set>
                                    <p:anim calcmode="lin" valueType="num">
                                      <p:cBhvr additive="base">
                                        <p:cTn id="31" dur="500" fill="hold"/>
                                        <p:tgtEl>
                                          <p:spTgt spid="478">
                                            <p:txEl>
                                              <p:pRg st="1" end="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78">
                                            <p:txEl>
                                              <p:pRg st="1" end="1"/>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8" fill="hold" nodeType="afterEffect">
                                  <p:stCondLst>
                                    <p:cond delay="0"/>
                                  </p:stCondLst>
                                  <p:childTnLst>
                                    <p:set>
                                      <p:cBhvr>
                                        <p:cTn id="35" dur="1" fill="hold">
                                          <p:stCondLst>
                                            <p:cond delay="0"/>
                                          </p:stCondLst>
                                        </p:cTn>
                                        <p:tgtEl>
                                          <p:spTgt spid="478">
                                            <p:txEl>
                                              <p:pRg st="2" end="2"/>
                                            </p:txEl>
                                          </p:spTgt>
                                        </p:tgtEl>
                                        <p:attrNameLst>
                                          <p:attrName>style.visibility</p:attrName>
                                        </p:attrNameLst>
                                      </p:cBhvr>
                                      <p:to>
                                        <p:strVal val="visible"/>
                                      </p:to>
                                    </p:set>
                                    <p:anim calcmode="lin" valueType="num">
                                      <p:cBhvr additive="base">
                                        <p:cTn id="36" dur="500" fill="hold"/>
                                        <p:tgtEl>
                                          <p:spTgt spid="478">
                                            <p:txEl>
                                              <p:pRg st="2" end="2"/>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78">
                                            <p:txEl>
                                              <p:pRg st="2" end="2"/>
                                            </p:txEl>
                                          </p:spTgt>
                                        </p:tgtEl>
                                        <p:attrNameLst>
                                          <p:attrName>ppt_y</p:attrName>
                                        </p:attrNameLst>
                                      </p:cBhvr>
                                      <p:tavLst>
                                        <p:tav tm="0">
                                          <p:val>
                                            <p:strVal val="#ppt_y"/>
                                          </p:val>
                                        </p:tav>
                                        <p:tav tm="100000">
                                          <p:val>
                                            <p:strVal val="#ppt_y"/>
                                          </p:val>
                                        </p:tav>
                                      </p:tavLst>
                                    </p:anim>
                                  </p:childTnLst>
                                </p:cTn>
                              </p:par>
                            </p:childTnLst>
                          </p:cTn>
                        </p:par>
                        <p:par>
                          <p:cTn id="38" fill="hold">
                            <p:stCondLst>
                              <p:cond delay="5000"/>
                            </p:stCondLst>
                            <p:childTnLst>
                              <p:par>
                                <p:cTn id="39" presetID="2" presetClass="entr" presetSubtype="8" fill="hold" nodeType="afterEffect">
                                  <p:stCondLst>
                                    <p:cond delay="0"/>
                                  </p:stCondLst>
                                  <p:childTnLst>
                                    <p:set>
                                      <p:cBhvr>
                                        <p:cTn id="40" dur="1" fill="hold">
                                          <p:stCondLst>
                                            <p:cond delay="0"/>
                                          </p:stCondLst>
                                        </p:cTn>
                                        <p:tgtEl>
                                          <p:spTgt spid="478">
                                            <p:txEl>
                                              <p:pRg st="3" end="3"/>
                                            </p:txEl>
                                          </p:spTgt>
                                        </p:tgtEl>
                                        <p:attrNameLst>
                                          <p:attrName>style.visibility</p:attrName>
                                        </p:attrNameLst>
                                      </p:cBhvr>
                                      <p:to>
                                        <p:strVal val="visible"/>
                                      </p:to>
                                    </p:set>
                                    <p:anim calcmode="lin" valueType="num">
                                      <p:cBhvr additive="base">
                                        <p:cTn id="41" dur="500" fill="hold"/>
                                        <p:tgtEl>
                                          <p:spTgt spid="478">
                                            <p:txEl>
                                              <p:pRg st="3" end="3"/>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78">
                                            <p:txEl>
                                              <p:pRg st="3" end="3"/>
                                            </p:txEl>
                                          </p:spTgt>
                                        </p:tgtEl>
                                        <p:attrNameLst>
                                          <p:attrName>ppt_y</p:attrName>
                                        </p:attrNameLst>
                                      </p:cBhvr>
                                      <p:tavLst>
                                        <p:tav tm="0">
                                          <p:val>
                                            <p:strVal val="#ppt_y"/>
                                          </p:val>
                                        </p:tav>
                                        <p:tav tm="100000">
                                          <p:val>
                                            <p:strVal val="#ppt_y"/>
                                          </p:val>
                                        </p:tav>
                                      </p:tavLst>
                                    </p:anim>
                                  </p:childTnLst>
                                </p:cTn>
                              </p:par>
                            </p:childTnLst>
                          </p:cTn>
                        </p:par>
                        <p:par>
                          <p:cTn id="43" fill="hold">
                            <p:stCondLst>
                              <p:cond delay="5500"/>
                            </p:stCondLst>
                            <p:childTnLst>
                              <p:par>
                                <p:cTn id="44" presetID="2" presetClass="entr" presetSubtype="8" fill="hold" nodeType="afterEffect">
                                  <p:stCondLst>
                                    <p:cond delay="0"/>
                                  </p:stCondLst>
                                  <p:childTnLst>
                                    <p:set>
                                      <p:cBhvr>
                                        <p:cTn id="45" dur="1" fill="hold">
                                          <p:stCondLst>
                                            <p:cond delay="0"/>
                                          </p:stCondLst>
                                        </p:cTn>
                                        <p:tgtEl>
                                          <p:spTgt spid="478">
                                            <p:txEl>
                                              <p:pRg st="4" end="4"/>
                                            </p:txEl>
                                          </p:spTgt>
                                        </p:tgtEl>
                                        <p:attrNameLst>
                                          <p:attrName>style.visibility</p:attrName>
                                        </p:attrNameLst>
                                      </p:cBhvr>
                                      <p:to>
                                        <p:strVal val="visible"/>
                                      </p:to>
                                    </p:set>
                                    <p:anim calcmode="lin" valueType="num">
                                      <p:cBhvr additive="base">
                                        <p:cTn id="46" dur="500" fill="hold"/>
                                        <p:tgtEl>
                                          <p:spTgt spid="478">
                                            <p:txEl>
                                              <p:pRg st="4" end="4"/>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478">
                                            <p:txEl>
                                              <p:pRg st="4" end="4"/>
                                            </p:txEl>
                                          </p:spTgt>
                                        </p:tgtEl>
                                        <p:attrNameLst>
                                          <p:attrName>ppt_y</p:attrName>
                                        </p:attrNameLst>
                                      </p:cBhvr>
                                      <p:tavLst>
                                        <p:tav tm="0">
                                          <p:val>
                                            <p:strVal val="#ppt_y"/>
                                          </p:val>
                                        </p:tav>
                                        <p:tav tm="100000">
                                          <p:val>
                                            <p:strVal val="#ppt_y"/>
                                          </p:val>
                                        </p:tav>
                                      </p:tavLst>
                                    </p:anim>
                                  </p:childTnLst>
                                </p:cTn>
                              </p:par>
                            </p:childTnLst>
                          </p:cTn>
                        </p:par>
                        <p:par>
                          <p:cTn id="48" fill="hold">
                            <p:stCondLst>
                              <p:cond delay="6000"/>
                            </p:stCondLst>
                            <p:childTnLst>
                              <p:par>
                                <p:cTn id="49" presetID="14" presetClass="entr" presetSubtype="10" fill="hold" nodeType="after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randombar(horizontal)">
                                      <p:cBhvr>
                                        <p:cTn id="51" dur="500"/>
                                        <p:tgtEl>
                                          <p:spTgt spid="9">
                                            <p:txEl>
                                              <p:pRg st="0" end="0"/>
                                            </p:txEl>
                                          </p:spTgt>
                                        </p:tgtEl>
                                      </p:cBhvr>
                                    </p:animEffect>
                                  </p:childTnLst>
                                </p:cTn>
                              </p:par>
                            </p:childTnLst>
                          </p:cTn>
                        </p:par>
                        <p:par>
                          <p:cTn id="52" fill="hold">
                            <p:stCondLst>
                              <p:cond delay="6500"/>
                            </p:stCondLst>
                            <p:childTnLst>
                              <p:par>
                                <p:cTn id="53" presetID="14" presetClass="entr" presetSubtype="10" fill="hold" nodeType="afterEffect">
                                  <p:stCondLst>
                                    <p:cond delay="0"/>
                                  </p:stCondLst>
                                  <p:childTnLst>
                                    <p:set>
                                      <p:cBhvr>
                                        <p:cTn id="54" dur="1" fill="hold">
                                          <p:stCondLst>
                                            <p:cond delay="0"/>
                                          </p:stCondLst>
                                        </p:cTn>
                                        <p:tgtEl>
                                          <p:spTgt spid="9">
                                            <p:txEl>
                                              <p:pRg st="1" end="1"/>
                                            </p:txEl>
                                          </p:spTgt>
                                        </p:tgtEl>
                                        <p:attrNameLst>
                                          <p:attrName>style.visibility</p:attrName>
                                        </p:attrNameLst>
                                      </p:cBhvr>
                                      <p:to>
                                        <p:strVal val="visible"/>
                                      </p:to>
                                    </p:set>
                                    <p:animEffect transition="in" filter="randombar(horizontal)">
                                      <p:cBhvr>
                                        <p:cTn id="5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 name="Rectangle 1">
            <a:extLst>
              <a:ext uri="{FF2B5EF4-FFF2-40B4-BE49-F238E27FC236}">
                <a16:creationId xmlns:a16="http://schemas.microsoft.com/office/drawing/2014/main" id="{21B62E88-56B3-4403-AC46-3603F844178B}"/>
              </a:ext>
            </a:extLst>
          </p:cNvPr>
          <p:cNvSpPr/>
          <p:nvPr/>
        </p:nvSpPr>
        <p:spPr>
          <a:xfrm>
            <a:off x="7516728" y="4906214"/>
            <a:ext cx="1627272" cy="237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Google Shape;240;p13"/>
          <p:cNvSpPr txBox="1">
            <a:spLocks noGrp="1"/>
          </p:cNvSpPr>
          <p:nvPr>
            <p:ph type="ctrTitle"/>
          </p:nvPr>
        </p:nvSpPr>
        <p:spPr>
          <a:xfrm>
            <a:off x="2635731" y="693067"/>
            <a:ext cx="3200400" cy="68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Erica</a:t>
            </a:r>
            <a:endParaRPr dirty="0">
              <a:latin typeface="+mj-lt"/>
            </a:endParaRPr>
          </a:p>
        </p:txBody>
      </p:sp>
      <p:pic>
        <p:nvPicPr>
          <p:cNvPr id="3" name="Picture 2">
            <a:extLst>
              <a:ext uri="{FF2B5EF4-FFF2-40B4-BE49-F238E27FC236}">
                <a16:creationId xmlns:a16="http://schemas.microsoft.com/office/drawing/2014/main" id="{F932E287-6D84-4F26-810C-DDA8AC60F8AB}"/>
              </a:ext>
            </a:extLst>
          </p:cNvPr>
          <p:cNvPicPr>
            <a:picLocks noChangeAspect="1"/>
          </p:cNvPicPr>
          <p:nvPr/>
        </p:nvPicPr>
        <p:blipFill>
          <a:blip r:embed="rId3"/>
          <a:srcRect/>
          <a:stretch/>
        </p:blipFill>
        <p:spPr>
          <a:xfrm>
            <a:off x="5864450" y="1864659"/>
            <a:ext cx="3054081" cy="3054081"/>
          </a:xfrm>
          <a:prstGeom prst="rect">
            <a:avLst/>
          </a:prstGeom>
        </p:spPr>
      </p:pic>
      <p:sp>
        <p:nvSpPr>
          <p:cNvPr id="7" name="Google Shape;240;p13">
            <a:extLst>
              <a:ext uri="{FF2B5EF4-FFF2-40B4-BE49-F238E27FC236}">
                <a16:creationId xmlns:a16="http://schemas.microsoft.com/office/drawing/2014/main" id="{8A6F3319-DF94-4561-9E81-E0894A75ED1E}"/>
              </a:ext>
            </a:extLst>
          </p:cNvPr>
          <p:cNvSpPr txBox="1">
            <a:spLocks/>
          </p:cNvSpPr>
          <p:nvPr/>
        </p:nvSpPr>
        <p:spPr>
          <a:xfrm>
            <a:off x="2675895" y="1709654"/>
            <a:ext cx="3200400" cy="68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1pPr>
            <a:lvl2pPr marR="0" lvl="1"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2pPr>
            <a:lvl3pPr marR="0" lvl="2"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3pPr>
            <a:lvl4pPr marR="0" lvl="3"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4pPr>
            <a:lvl5pPr marR="0" lvl="4"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5pPr>
            <a:lvl6pPr marR="0" lvl="5"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6pPr>
            <a:lvl7pPr marR="0" lvl="6"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7pPr>
            <a:lvl8pPr marR="0" lvl="7"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8pPr>
            <a:lvl9pPr marR="0" lvl="8"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9pPr>
          </a:lstStyle>
          <a:p>
            <a:pPr algn="l"/>
            <a:r>
              <a:rPr lang="en-US" dirty="0">
                <a:latin typeface="+mj-lt"/>
              </a:rPr>
              <a:t>Ingram, </a:t>
            </a:r>
          </a:p>
        </p:txBody>
      </p:sp>
      <p:sp>
        <p:nvSpPr>
          <p:cNvPr id="9" name="Google Shape;240;p13">
            <a:extLst>
              <a:ext uri="{FF2B5EF4-FFF2-40B4-BE49-F238E27FC236}">
                <a16:creationId xmlns:a16="http://schemas.microsoft.com/office/drawing/2014/main" id="{DFA25978-F8D5-42F7-90CE-35DF16A03C49}"/>
              </a:ext>
            </a:extLst>
          </p:cNvPr>
          <p:cNvSpPr txBox="1">
            <a:spLocks/>
          </p:cNvSpPr>
          <p:nvPr/>
        </p:nvSpPr>
        <p:spPr>
          <a:xfrm>
            <a:off x="2675895" y="2595611"/>
            <a:ext cx="3200400" cy="68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1pPr>
            <a:lvl2pPr marR="0" lvl="1"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2pPr>
            <a:lvl3pPr marR="0" lvl="2"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3pPr>
            <a:lvl4pPr marR="0" lvl="3"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4pPr>
            <a:lvl5pPr marR="0" lvl="4"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5pPr>
            <a:lvl6pPr marR="0" lvl="5"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6pPr>
            <a:lvl7pPr marR="0" lvl="6"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7pPr>
            <a:lvl8pPr marR="0" lvl="7"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8pPr>
            <a:lvl9pPr marR="0" lvl="8"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9pPr>
          </a:lstStyle>
          <a:p>
            <a:pPr algn="l"/>
            <a:r>
              <a:rPr lang="en-US" dirty="0">
                <a:latin typeface="+mj-lt"/>
              </a:rPr>
              <a:t>software</a:t>
            </a:r>
          </a:p>
        </p:txBody>
      </p:sp>
      <p:sp>
        <p:nvSpPr>
          <p:cNvPr id="10" name="Google Shape;240;p13">
            <a:extLst>
              <a:ext uri="{FF2B5EF4-FFF2-40B4-BE49-F238E27FC236}">
                <a16:creationId xmlns:a16="http://schemas.microsoft.com/office/drawing/2014/main" id="{2679A5AA-8297-49D5-AE63-58DE9BD9872D}"/>
              </a:ext>
            </a:extLst>
          </p:cNvPr>
          <p:cNvSpPr txBox="1">
            <a:spLocks/>
          </p:cNvSpPr>
          <p:nvPr/>
        </p:nvSpPr>
        <p:spPr>
          <a:xfrm>
            <a:off x="2675895" y="3394486"/>
            <a:ext cx="3200400" cy="68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1pPr>
            <a:lvl2pPr marR="0" lvl="1"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2pPr>
            <a:lvl3pPr marR="0" lvl="2"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3pPr>
            <a:lvl4pPr marR="0" lvl="3"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4pPr>
            <a:lvl5pPr marR="0" lvl="4"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5pPr>
            <a:lvl6pPr marR="0" lvl="5"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6pPr>
            <a:lvl7pPr marR="0" lvl="6"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7pPr>
            <a:lvl8pPr marR="0" lvl="7"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8pPr>
            <a:lvl9pPr marR="0" lvl="8" algn="ctr" rtl="0">
              <a:lnSpc>
                <a:spcPct val="100000"/>
              </a:lnSpc>
              <a:spcBef>
                <a:spcPts val="0"/>
              </a:spcBef>
              <a:spcAft>
                <a:spcPts val="0"/>
              </a:spcAft>
              <a:buClr>
                <a:schemeClr val="dk1"/>
              </a:buClr>
              <a:buSzPts val="4600"/>
              <a:buFont typeface="Miriam Libre"/>
              <a:buNone/>
              <a:defRPr sz="4600" b="0" i="0" u="none" strike="noStrike" cap="none">
                <a:solidFill>
                  <a:schemeClr val="dk1"/>
                </a:solidFill>
                <a:latin typeface="Miriam Libre"/>
                <a:ea typeface="Miriam Libre"/>
                <a:cs typeface="Miriam Libre"/>
                <a:sym typeface="Miriam Libre"/>
              </a:defRPr>
            </a:lvl9pPr>
          </a:lstStyle>
          <a:p>
            <a:pPr algn="l"/>
            <a:r>
              <a:rPr lang="en-US" dirty="0">
                <a:latin typeface="+mj-lt"/>
              </a:rPr>
              <a:t>engineer</a:t>
            </a:r>
          </a:p>
        </p:txBody>
      </p:sp>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240"/>
                                        </p:tgtEl>
                                        <p:attrNameLst>
                                          <p:attrName>style.visibility</p:attrName>
                                        </p:attrNameLst>
                                      </p:cBhvr>
                                      <p:to>
                                        <p:strVal val="visible"/>
                                      </p:to>
                                    </p:set>
                                    <p:anim calcmode="lin" valueType="num">
                                      <p:cBhvr additive="base">
                                        <p:cTn id="22" dur="500" fill="hold"/>
                                        <p:tgtEl>
                                          <p:spTgt spid="240"/>
                                        </p:tgtEl>
                                        <p:attrNameLst>
                                          <p:attrName>ppt_x</p:attrName>
                                        </p:attrNameLst>
                                      </p:cBhvr>
                                      <p:tavLst>
                                        <p:tav tm="0">
                                          <p:val>
                                            <p:strVal val="#ppt_x"/>
                                          </p:val>
                                        </p:tav>
                                        <p:tav tm="100000">
                                          <p:val>
                                            <p:strVal val="#ppt_x"/>
                                          </p:val>
                                        </p:tav>
                                      </p:tavLst>
                                    </p:anim>
                                    <p:anim calcmode="lin" valueType="num">
                                      <p:cBhvr additive="base">
                                        <p:cTn id="23" dur="500" fill="hold"/>
                                        <p:tgtEl>
                                          <p:spTgt spid="2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p:bldP spid="7"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22"/>
        <p:cNvGrpSpPr/>
        <p:nvPr/>
      </p:nvGrpSpPr>
      <p:grpSpPr>
        <a:xfrm>
          <a:off x="0" y="0"/>
          <a:ext cx="0" cy="0"/>
          <a:chOff x="0" y="0"/>
          <a:chExt cx="0" cy="0"/>
        </a:xfrm>
      </p:grpSpPr>
      <p:pic>
        <p:nvPicPr>
          <p:cNvPr id="3" name="Picture 2" descr="Company back end schema">
            <a:extLst>
              <a:ext uri="{FF2B5EF4-FFF2-40B4-BE49-F238E27FC236}">
                <a16:creationId xmlns:a16="http://schemas.microsoft.com/office/drawing/2014/main" id="{22D28DDC-614A-42D2-ABA0-B12B21A8327B}"/>
              </a:ext>
            </a:extLst>
          </p:cNvPr>
          <p:cNvPicPr>
            <a:picLocks noChangeAspect="1"/>
          </p:cNvPicPr>
          <p:nvPr/>
        </p:nvPicPr>
        <p:blipFill rotWithShape="1">
          <a:blip r:embed="rId3"/>
          <a:srcRect l="6134" t="797" r="6239"/>
          <a:stretch/>
        </p:blipFill>
        <p:spPr>
          <a:xfrm>
            <a:off x="196947" y="188685"/>
            <a:ext cx="8816426" cy="4745941"/>
          </a:xfrm>
          <a:prstGeom prst="rect">
            <a:avLst/>
          </a:prstGeom>
        </p:spPr>
      </p:pic>
      <p:sp>
        <p:nvSpPr>
          <p:cNvPr id="323" name="Google Shape;323;p23"/>
          <p:cNvSpPr txBox="1">
            <a:spLocks noGrp="1"/>
          </p:cNvSpPr>
          <p:nvPr>
            <p:ph type="title" idx="4294967295"/>
          </p:nvPr>
        </p:nvSpPr>
        <p:spPr>
          <a:xfrm>
            <a:off x="5529943" y="4029463"/>
            <a:ext cx="3302342" cy="5691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b="0" dirty="0">
                <a:solidFill>
                  <a:schemeClr val="accent5">
                    <a:lumMod val="50000"/>
                  </a:schemeClr>
                </a:solidFill>
                <a:latin typeface="+mj-lt"/>
              </a:rPr>
              <a:t>SCHEMA</a:t>
            </a:r>
            <a:endParaRPr sz="2400" dirty="0">
              <a:solidFill>
                <a:schemeClr val="accent5">
                  <a:lumMod val="50000"/>
                </a:schemeClr>
              </a:solidFill>
              <a:latin typeface="+mj-lt"/>
            </a:endParaRPr>
          </a:p>
        </p:txBody>
      </p:sp>
      <p:sp>
        <p:nvSpPr>
          <p:cNvPr id="324" name="Google Shape;324;p23"/>
          <p:cNvSpPr txBox="1">
            <a:spLocks noGrp="1"/>
          </p:cNvSpPr>
          <p:nvPr>
            <p:ph type="sldNum" idx="12"/>
          </p:nvPr>
        </p:nvSpPr>
        <p:spPr>
          <a:xfrm>
            <a:off x="4116400" y="4807375"/>
            <a:ext cx="911100" cy="3360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20</a:t>
            </a:fld>
            <a:endParaRPr dirty="0">
              <a:solidFill>
                <a:schemeClr val="tx1"/>
              </a:solidFill>
            </a:endParaRPr>
          </a:p>
        </p:txBody>
      </p:sp>
    </p:spTree>
    <p:extLst>
      <p:ext uri="{BB962C8B-B14F-4D97-AF65-F5344CB8AC3E}">
        <p14:creationId xmlns:p14="http://schemas.microsoft.com/office/powerpoint/2010/main" val="1883572751"/>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2000"/>
                                        <p:tgtEl>
                                          <p:spTgt spid="323"/>
                                        </p:tgtEl>
                                      </p:cBhvr>
                                    </p:animEffect>
                                    <p:anim calcmode="lin" valueType="num">
                                      <p:cBhvr>
                                        <p:cTn id="8" dur="2000" fill="hold"/>
                                        <p:tgtEl>
                                          <p:spTgt spid="323"/>
                                        </p:tgtEl>
                                        <p:attrNameLst>
                                          <p:attrName>ppt_w</p:attrName>
                                        </p:attrNameLst>
                                      </p:cBhvr>
                                      <p:tavLst>
                                        <p:tav tm="0" fmla="#ppt_w*sin(2.5*pi*$)">
                                          <p:val>
                                            <p:fltVal val="0"/>
                                          </p:val>
                                        </p:tav>
                                        <p:tav tm="100000">
                                          <p:val>
                                            <p:fltVal val="1"/>
                                          </p:val>
                                        </p:tav>
                                      </p:tavLst>
                                    </p:anim>
                                    <p:anim calcmode="lin" valueType="num">
                                      <p:cBhvr>
                                        <p:cTn id="9" dur="2000" fill="hold"/>
                                        <p:tgtEl>
                                          <p:spTgt spid="323"/>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3" presetClass="entr" presetSubtype="3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plus(out)">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498834" y="1548330"/>
            <a:ext cx="4146331" cy="2046840"/>
          </a:xfrm>
          <a:prstGeom prst="rect">
            <a:avLst/>
          </a:prstGeom>
        </p:spPr>
        <p:txBody>
          <a:bodyPr spcFirstLastPara="1" wrap="square" lIns="91425" tIns="91425" rIns="91425" bIns="91425" anchor="b" anchorCtr="0">
            <a:noAutofit/>
          </a:bodyPr>
          <a:lstStyle/>
          <a:p>
            <a:pPr lvl="0"/>
            <a:r>
              <a:rPr lang="en-US" dirty="0"/>
              <a:t>PROJECT:</a:t>
            </a:r>
            <a:br>
              <a:rPr lang="en-US" dirty="0"/>
            </a:br>
            <a:r>
              <a:rPr lang="en-US" dirty="0"/>
              <a:t>COMPANY </a:t>
            </a:r>
            <a:br>
              <a:rPr lang="en-US" dirty="0"/>
            </a:br>
            <a:r>
              <a:rPr lang="en-US" dirty="0"/>
              <a:t>BACK END</a:t>
            </a:r>
            <a:endParaRPr dirty="0">
              <a:latin typeface="+mj-lt"/>
            </a:endParaRPr>
          </a:p>
        </p:txBody>
      </p:sp>
    </p:spTree>
    <p:extLst>
      <p:ext uri="{BB962C8B-B14F-4D97-AF65-F5344CB8AC3E}">
        <p14:creationId xmlns:p14="http://schemas.microsoft.com/office/powerpoint/2010/main" val="408649558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5"/>
          <p:cNvSpPr txBox="1">
            <a:spLocks noGrp="1"/>
          </p:cNvSpPr>
          <p:nvPr>
            <p:ph type="sldNum" idx="12"/>
          </p:nvPr>
        </p:nvSpPr>
        <p:spPr>
          <a:xfrm>
            <a:off x="8808000" y="2208175"/>
            <a:ext cx="336000" cy="7272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22</a:t>
            </a:fld>
            <a:endParaRPr dirty="0">
              <a:solidFill>
                <a:schemeClr val="tx1"/>
              </a:solidFill>
            </a:endParaRPr>
          </a:p>
        </p:txBody>
      </p:sp>
      <p:sp>
        <p:nvSpPr>
          <p:cNvPr id="6" name="Google Shape;478;p35">
            <a:extLst>
              <a:ext uri="{FF2B5EF4-FFF2-40B4-BE49-F238E27FC236}">
                <a16:creationId xmlns:a16="http://schemas.microsoft.com/office/drawing/2014/main" id="{6E067891-9A84-46F1-BE13-151370E42EB8}"/>
              </a:ext>
            </a:extLst>
          </p:cNvPr>
          <p:cNvSpPr txBox="1">
            <a:spLocks/>
          </p:cNvSpPr>
          <p:nvPr/>
        </p:nvSpPr>
        <p:spPr>
          <a:xfrm>
            <a:off x="479679" y="365975"/>
            <a:ext cx="2310894" cy="1405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dirty="0">
                <a:solidFill>
                  <a:schemeClr val="accent3">
                    <a:lumMod val="50000"/>
                  </a:schemeClr>
                </a:solidFill>
                <a:latin typeface="Miriam Libre"/>
                <a:ea typeface="Miriam Libre"/>
                <a:cs typeface="Miriam Libre"/>
                <a:sym typeface="Miriam Libre"/>
              </a:rPr>
              <a:t>PROJECT:</a:t>
            </a:r>
          </a:p>
          <a:p>
            <a:pPr marL="0" indent="0" algn="r">
              <a:buFont typeface="Barlow Light"/>
              <a:buNone/>
            </a:pPr>
            <a:r>
              <a:rPr lang="en-US" dirty="0">
                <a:solidFill>
                  <a:schemeClr val="accent3">
                    <a:lumMod val="50000"/>
                  </a:schemeClr>
                </a:solidFill>
                <a:latin typeface="Miriam Libre"/>
                <a:ea typeface="Miriam Libre"/>
                <a:cs typeface="Miriam Libre"/>
                <a:sym typeface="Miriam Libre"/>
              </a:rPr>
              <a:t>JAVA COMPANY BACK END</a:t>
            </a:r>
            <a:endParaRPr lang="en-US" sz="1800" dirty="0">
              <a:solidFill>
                <a:schemeClr val="accent3">
                  <a:lumMod val="50000"/>
                </a:schemeClr>
              </a:solidFill>
            </a:endParaRPr>
          </a:p>
        </p:txBody>
      </p:sp>
      <p:sp>
        <p:nvSpPr>
          <p:cNvPr id="7" name="Google Shape;478;p35">
            <a:extLst>
              <a:ext uri="{FF2B5EF4-FFF2-40B4-BE49-F238E27FC236}">
                <a16:creationId xmlns:a16="http://schemas.microsoft.com/office/drawing/2014/main" id="{E3474E29-5072-4A64-B22E-06BC17743EE0}"/>
              </a:ext>
            </a:extLst>
          </p:cNvPr>
          <p:cNvSpPr txBox="1">
            <a:spLocks/>
          </p:cNvSpPr>
          <p:nvPr/>
        </p:nvSpPr>
        <p:spPr>
          <a:xfrm>
            <a:off x="166487" y="2711540"/>
            <a:ext cx="3143662" cy="194691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Java</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SQL</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Java Spring</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PostgreSQL</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JUnit 4</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SLF4J</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OAuth2</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Swagger</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Maven</a:t>
            </a:r>
          </a:p>
        </p:txBody>
      </p:sp>
      <p:sp>
        <p:nvSpPr>
          <p:cNvPr id="8" name="Google Shape;478;p35">
            <a:extLst>
              <a:ext uri="{FF2B5EF4-FFF2-40B4-BE49-F238E27FC236}">
                <a16:creationId xmlns:a16="http://schemas.microsoft.com/office/drawing/2014/main" id="{37B76C78-4B9A-4954-857D-752CCF84F269}"/>
              </a:ext>
            </a:extLst>
          </p:cNvPr>
          <p:cNvSpPr txBox="1">
            <a:spLocks/>
          </p:cNvSpPr>
          <p:nvPr/>
        </p:nvSpPr>
        <p:spPr>
          <a:xfrm>
            <a:off x="373182" y="1950162"/>
            <a:ext cx="2523888" cy="516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lgn="r">
              <a:spcBef>
                <a:spcPts val="1000"/>
              </a:spcBef>
              <a:spcAft>
                <a:spcPts val="1200"/>
              </a:spcAft>
              <a:buClr>
                <a:schemeClr val="accent5">
                  <a:lumMod val="50000"/>
                </a:schemeClr>
              </a:buClr>
              <a:buFont typeface="Barlow Light"/>
              <a:buNone/>
            </a:pPr>
            <a:r>
              <a:rPr lang="en-US" sz="2200" b="1" dirty="0">
                <a:solidFill>
                  <a:schemeClr val="accent3">
                    <a:lumMod val="50000"/>
                  </a:schemeClr>
                </a:solidFill>
                <a:latin typeface="Barlow Light" panose="020B0604020202020204" charset="0"/>
              </a:rPr>
              <a:t>Tech Stack:</a:t>
            </a:r>
            <a:endParaRPr lang="en-US" sz="1800" dirty="0">
              <a:solidFill>
                <a:schemeClr val="accent3">
                  <a:lumMod val="50000"/>
                </a:schemeClr>
              </a:solidFill>
              <a:latin typeface="Barlow Light" panose="020B0604020202020204" charset="0"/>
            </a:endParaRPr>
          </a:p>
        </p:txBody>
      </p:sp>
      <p:pic>
        <p:nvPicPr>
          <p:cNvPr id="3" name="Picture 2" descr="code from Java back end">
            <a:extLst>
              <a:ext uri="{FF2B5EF4-FFF2-40B4-BE49-F238E27FC236}">
                <a16:creationId xmlns:a16="http://schemas.microsoft.com/office/drawing/2014/main" id="{4D81203B-9796-4AA4-9AFB-7C5E5229475D}"/>
              </a:ext>
            </a:extLst>
          </p:cNvPr>
          <p:cNvPicPr>
            <a:picLocks noChangeAspect="1"/>
          </p:cNvPicPr>
          <p:nvPr/>
        </p:nvPicPr>
        <p:blipFill rotWithShape="1">
          <a:blip r:embed="rId3"/>
          <a:srcRect l="6792" r="6008"/>
          <a:stretch/>
        </p:blipFill>
        <p:spPr>
          <a:xfrm>
            <a:off x="3867596" y="913358"/>
            <a:ext cx="4460145" cy="2873158"/>
          </a:xfrm>
          <a:prstGeom prst="rect">
            <a:avLst/>
          </a:prstGeom>
        </p:spPr>
      </p:pic>
    </p:spTree>
    <p:extLst>
      <p:ext uri="{BB962C8B-B14F-4D97-AF65-F5344CB8AC3E}">
        <p14:creationId xmlns:p14="http://schemas.microsoft.com/office/powerpoint/2010/main" val="21677230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1" end="1"/>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 calcmode="lin" valueType="num">
                                      <p:cBhvr additive="base">
                                        <p:cTn id="26"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nodeType="after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fill="hold" nodeType="after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 calcmode="lin" valueType="num">
                                      <p:cBhvr additive="base">
                                        <p:cTn id="36" dur="5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8" fill="hold" nodeType="after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anim calcmode="lin" valueType="num">
                                      <p:cBhvr additive="base">
                                        <p:cTn id="41" dur="5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8" fill="hold" nodeType="afterEffect">
                                  <p:stCondLst>
                                    <p:cond delay="0"/>
                                  </p:stCondLst>
                                  <p:childTnLst>
                                    <p:set>
                                      <p:cBhvr>
                                        <p:cTn id="45" dur="1" fill="hold">
                                          <p:stCondLst>
                                            <p:cond delay="0"/>
                                          </p:stCondLst>
                                        </p:cTn>
                                        <p:tgtEl>
                                          <p:spTgt spid="7">
                                            <p:txEl>
                                              <p:pRg st="0" end="0"/>
                                            </p:txEl>
                                          </p:spTgt>
                                        </p:tgtEl>
                                        <p:attrNameLst>
                                          <p:attrName>style.visibility</p:attrName>
                                        </p:attrNameLst>
                                      </p:cBhvr>
                                      <p:to>
                                        <p:strVal val="visible"/>
                                      </p:to>
                                    </p:set>
                                    <p:anim calcmode="lin" valueType="num">
                                      <p:cBhvr additive="base">
                                        <p:cTn id="46"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8" fill="hold" nodeType="after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anim calcmode="lin" valueType="num">
                                      <p:cBhvr additive="base">
                                        <p:cTn id="5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8" fill="hold" nodeType="afterEffect">
                                  <p:stCondLst>
                                    <p:cond delay="0"/>
                                  </p:stCondLst>
                                  <p:childTnLst>
                                    <p:set>
                                      <p:cBhvr>
                                        <p:cTn id="55" dur="1" fill="hold">
                                          <p:stCondLst>
                                            <p:cond delay="0"/>
                                          </p:stCondLst>
                                        </p:cTn>
                                        <p:tgtEl>
                                          <p:spTgt spid="7">
                                            <p:txEl>
                                              <p:pRg st="2" end="2"/>
                                            </p:txEl>
                                          </p:spTgt>
                                        </p:tgtEl>
                                        <p:attrNameLst>
                                          <p:attrName>style.visibility</p:attrName>
                                        </p:attrNameLst>
                                      </p:cBhvr>
                                      <p:to>
                                        <p:strVal val="visible"/>
                                      </p:to>
                                    </p:set>
                                    <p:anim calcmode="lin" valueType="num">
                                      <p:cBhvr additive="base">
                                        <p:cTn id="56"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2" presetClass="entr" presetSubtype="8" fill="hold" nodeType="afterEffect">
                                  <p:stCondLst>
                                    <p:cond delay="0"/>
                                  </p:stCondLst>
                                  <p:childTnLst>
                                    <p:set>
                                      <p:cBhvr>
                                        <p:cTn id="60" dur="1" fill="hold">
                                          <p:stCondLst>
                                            <p:cond delay="0"/>
                                          </p:stCondLst>
                                        </p:cTn>
                                        <p:tgtEl>
                                          <p:spTgt spid="7">
                                            <p:txEl>
                                              <p:pRg st="3" end="3"/>
                                            </p:txEl>
                                          </p:spTgt>
                                        </p:tgtEl>
                                        <p:attrNameLst>
                                          <p:attrName>style.visibility</p:attrName>
                                        </p:attrNameLst>
                                      </p:cBhvr>
                                      <p:to>
                                        <p:strVal val="visible"/>
                                      </p:to>
                                    </p:set>
                                    <p:anim calcmode="lin" valueType="num">
                                      <p:cBhvr additive="base">
                                        <p:cTn id="61"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par>
                          <p:cTn id="63" fill="hold">
                            <p:stCondLst>
                              <p:cond delay="6000"/>
                            </p:stCondLst>
                            <p:childTnLst>
                              <p:par>
                                <p:cTn id="64" presetID="2" presetClass="entr" presetSubtype="8" fill="hold" nodeType="afterEffect">
                                  <p:stCondLst>
                                    <p:cond delay="0"/>
                                  </p:stCondLst>
                                  <p:childTnLst>
                                    <p:set>
                                      <p:cBhvr>
                                        <p:cTn id="65" dur="1" fill="hold">
                                          <p:stCondLst>
                                            <p:cond delay="0"/>
                                          </p:stCondLst>
                                        </p:cTn>
                                        <p:tgtEl>
                                          <p:spTgt spid="7">
                                            <p:txEl>
                                              <p:pRg st="4" end="4"/>
                                            </p:txEl>
                                          </p:spTgt>
                                        </p:tgtEl>
                                        <p:attrNameLst>
                                          <p:attrName>style.visibility</p:attrName>
                                        </p:attrNameLst>
                                      </p:cBhvr>
                                      <p:to>
                                        <p:strVal val="visible"/>
                                      </p:to>
                                    </p:set>
                                    <p:anim calcmode="lin" valueType="num">
                                      <p:cBhvr additive="base">
                                        <p:cTn id="66"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754866" y="1581543"/>
            <a:ext cx="4279918" cy="1980413"/>
          </a:xfrm>
          <a:prstGeom prst="rect">
            <a:avLst/>
          </a:prstGeom>
        </p:spPr>
        <p:txBody>
          <a:bodyPr spcFirstLastPara="1" wrap="square" lIns="91425" tIns="91425" rIns="91425" bIns="91425" anchor="b" anchorCtr="0">
            <a:noAutofit/>
          </a:bodyPr>
          <a:lstStyle/>
          <a:p>
            <a:pPr lvl="0"/>
            <a:r>
              <a:rPr lang="en-US" dirty="0">
                <a:latin typeface="+mj-lt"/>
              </a:rPr>
              <a:t>PROJECT:</a:t>
            </a:r>
            <a:br>
              <a:rPr lang="en-US" dirty="0">
                <a:latin typeface="+mj-lt"/>
              </a:rPr>
            </a:br>
            <a:r>
              <a:rPr lang="en-US" dirty="0">
                <a:latin typeface="+mj-lt"/>
              </a:rPr>
              <a:t>COMPANY JAVA BACK END</a:t>
            </a:r>
            <a:endParaRPr dirty="0">
              <a:latin typeface="+mj-lt"/>
            </a:endParaRPr>
          </a:p>
        </p:txBody>
      </p:sp>
    </p:spTree>
    <p:extLst>
      <p:ext uri="{BB962C8B-B14F-4D97-AF65-F5344CB8AC3E}">
        <p14:creationId xmlns:p14="http://schemas.microsoft.com/office/powerpoint/2010/main" val="393662780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pic>
        <p:nvPicPr>
          <p:cNvPr id="3" name="Picture 2" descr="adobe xd file for front end">
            <a:extLst>
              <a:ext uri="{FF2B5EF4-FFF2-40B4-BE49-F238E27FC236}">
                <a16:creationId xmlns:a16="http://schemas.microsoft.com/office/drawing/2014/main" id="{658339D7-5B96-49B7-BC83-A3CAE54111EE}"/>
              </a:ext>
            </a:extLst>
          </p:cNvPr>
          <p:cNvPicPr>
            <a:picLocks noChangeAspect="1"/>
          </p:cNvPicPr>
          <p:nvPr/>
        </p:nvPicPr>
        <p:blipFill rotWithShape="1">
          <a:blip r:embed="rId4"/>
          <a:srcRect r="9492"/>
          <a:stretch/>
        </p:blipFill>
        <p:spPr>
          <a:xfrm>
            <a:off x="1862407" y="3978"/>
            <a:ext cx="7281593" cy="5139522"/>
          </a:xfrm>
          <a:prstGeom prst="rect">
            <a:avLst/>
          </a:prstGeom>
        </p:spPr>
      </p:pic>
      <p:sp>
        <p:nvSpPr>
          <p:cNvPr id="316" name="Google Shape;316;p22"/>
          <p:cNvSpPr txBox="1">
            <a:spLocks noGrp="1"/>
          </p:cNvSpPr>
          <p:nvPr>
            <p:ph type="title" idx="4294967295"/>
          </p:nvPr>
        </p:nvSpPr>
        <p:spPr>
          <a:xfrm>
            <a:off x="450300" y="0"/>
            <a:ext cx="1562100" cy="3905250"/>
          </a:xfrm>
          <a:prstGeom prst="rect">
            <a:avLst/>
          </a:prstGeom>
        </p:spPr>
        <p:txBody>
          <a:bodyPr spcFirstLastPara="1" wrap="square" lIns="91425" tIns="91425" rIns="91425" bIns="91425" anchor="b" anchorCtr="0">
            <a:noAutofit/>
          </a:bodyPr>
          <a:lstStyle/>
          <a:p>
            <a:pPr lvl="0"/>
            <a:r>
              <a:rPr lang="en-US" dirty="0">
                <a:solidFill>
                  <a:schemeClr val="accent5">
                    <a:lumMod val="50000"/>
                  </a:schemeClr>
                </a:solidFill>
                <a:latin typeface="+mj-lt"/>
              </a:rPr>
              <a:t>ADOBE XD FILE FOR FRONT END </a:t>
            </a:r>
            <a:endParaRPr dirty="0">
              <a:solidFill>
                <a:schemeClr val="accent5">
                  <a:lumMod val="50000"/>
                </a:schemeClr>
              </a:solidFill>
              <a:latin typeface="+mj-lt"/>
            </a:endParaRPr>
          </a:p>
        </p:txBody>
      </p:sp>
      <p:sp>
        <p:nvSpPr>
          <p:cNvPr id="318" name="Google Shape;318;p22"/>
          <p:cNvSpPr txBox="1">
            <a:spLocks noGrp="1"/>
          </p:cNvSpPr>
          <p:nvPr>
            <p:ph type="sldNum" idx="12"/>
          </p:nvPr>
        </p:nvSpPr>
        <p:spPr>
          <a:xfrm>
            <a:off x="0" y="2073094"/>
            <a:ext cx="336000" cy="727200"/>
          </a:xfrm>
          <a:prstGeom prst="rect">
            <a:avLst/>
          </a:prstGeom>
          <a:solidFill>
            <a:schemeClr val="accent5">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24</a:t>
            </a:fld>
            <a:endParaRPr dirty="0">
              <a:solidFill>
                <a:schemeClr val="tx1"/>
              </a:solidFill>
            </a:endParaRPr>
          </a:p>
        </p:txBody>
      </p:sp>
      <p:sp>
        <p:nvSpPr>
          <p:cNvPr id="5" name="Rectangle 4">
            <a:extLst>
              <a:ext uri="{FF2B5EF4-FFF2-40B4-BE49-F238E27FC236}">
                <a16:creationId xmlns:a16="http://schemas.microsoft.com/office/drawing/2014/main" id="{3DA2D81D-2831-457F-94ED-C91133CA77BF}"/>
              </a:ext>
            </a:extLst>
          </p:cNvPr>
          <p:cNvSpPr/>
          <p:nvPr/>
        </p:nvSpPr>
        <p:spPr>
          <a:xfrm>
            <a:off x="2580422" y="3629435"/>
            <a:ext cx="3983155" cy="923330"/>
          </a:xfrm>
          <a:prstGeom prst="rect">
            <a:avLst/>
          </a:prstGeom>
        </p:spPr>
        <p:txBody>
          <a:bodyPr wrap="square">
            <a:spAutoFit/>
          </a:bodyPr>
          <a:lstStyle/>
          <a:p>
            <a:pPr lvl="0">
              <a:spcBef>
                <a:spcPts val="600"/>
              </a:spcBef>
            </a:pPr>
            <a:r>
              <a:rPr lang="en-US" sz="1800" b="1" dirty="0">
                <a:solidFill>
                  <a:schemeClr val="accent5">
                    <a:lumMod val="50000"/>
                  </a:schemeClr>
                </a:solidFill>
                <a:latin typeface="Barlow Light" panose="020B0604020202020204" charset="0"/>
              </a:rPr>
              <a:t>Code:  </a:t>
            </a:r>
            <a:r>
              <a:rPr lang="en-US" sz="1800" dirty="0">
                <a:solidFill>
                  <a:schemeClr val="accent5">
                    <a:lumMod val="50000"/>
                  </a:schemeClr>
                </a:solidFill>
                <a:latin typeface="Barlow Light" panose="020B0604020202020204" charset="0"/>
                <a:hlinkClick r:id="rId5">
                  <a:extLst>
                    <a:ext uri="{A12FA001-AC4F-418D-AE19-62706E023703}">
                      <ahyp:hlinkClr xmlns:ahyp="http://schemas.microsoft.com/office/drawing/2018/hyperlinkcolor" val="tx"/>
                    </a:ext>
                  </a:extLst>
                </a:hlinkClick>
              </a:rPr>
              <a:t>https://www.github.com/evoingram/webapp-frontend</a:t>
            </a:r>
            <a:endParaRPr lang="en-US" sz="1800" dirty="0">
              <a:solidFill>
                <a:schemeClr val="accent5">
                  <a:lumMod val="50000"/>
                </a:schemeClr>
              </a:solidFill>
              <a:latin typeface="Barlow Light" panose="020B0604020202020204" charset="0"/>
            </a:endParaRPr>
          </a:p>
        </p:txBody>
      </p:sp>
    </p:spTree>
    <p:extLst>
      <p:ext uri="{BB962C8B-B14F-4D97-AF65-F5344CB8AC3E}">
        <p14:creationId xmlns:p14="http://schemas.microsoft.com/office/powerpoint/2010/main" val="36294077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randombar(horizontal)">
                                      <p:cBhvr>
                                        <p:cTn id="7" dur="500"/>
                                        <p:tgtEl>
                                          <p:spTgt spid="316"/>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5"/>
          <p:cNvSpPr txBox="1">
            <a:spLocks noGrp="1"/>
          </p:cNvSpPr>
          <p:nvPr>
            <p:ph type="sldNum" idx="12"/>
          </p:nvPr>
        </p:nvSpPr>
        <p:spPr>
          <a:xfrm>
            <a:off x="8808000" y="2208175"/>
            <a:ext cx="336000" cy="7272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25</a:t>
            </a:fld>
            <a:endParaRPr dirty="0">
              <a:solidFill>
                <a:schemeClr val="tx1"/>
              </a:solidFill>
            </a:endParaRPr>
          </a:p>
        </p:txBody>
      </p:sp>
      <p:sp>
        <p:nvSpPr>
          <p:cNvPr id="6" name="Google Shape;478;p35">
            <a:extLst>
              <a:ext uri="{FF2B5EF4-FFF2-40B4-BE49-F238E27FC236}">
                <a16:creationId xmlns:a16="http://schemas.microsoft.com/office/drawing/2014/main" id="{7F565944-D38B-414D-800A-1D90976A97C1}"/>
              </a:ext>
            </a:extLst>
          </p:cNvPr>
          <p:cNvSpPr txBox="1">
            <a:spLocks/>
          </p:cNvSpPr>
          <p:nvPr/>
        </p:nvSpPr>
        <p:spPr>
          <a:xfrm>
            <a:off x="454365" y="211608"/>
            <a:ext cx="2097900" cy="200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dirty="0">
                <a:solidFill>
                  <a:schemeClr val="accent3">
                    <a:lumMod val="50000"/>
                  </a:schemeClr>
                </a:solidFill>
                <a:latin typeface="Miriam Libre"/>
                <a:ea typeface="Miriam Libre"/>
                <a:cs typeface="Miriam Libre"/>
                <a:sym typeface="Miriam Libre"/>
              </a:rPr>
              <a:t>PROJECT:</a:t>
            </a:r>
          </a:p>
          <a:p>
            <a:pPr marL="0" indent="0" algn="r">
              <a:buFont typeface="Barlow Light"/>
              <a:buNone/>
            </a:pPr>
            <a:r>
              <a:rPr lang="en-US" dirty="0">
                <a:solidFill>
                  <a:schemeClr val="accent3">
                    <a:lumMod val="50000"/>
                  </a:schemeClr>
                </a:solidFill>
                <a:latin typeface="Miriam Libre"/>
                <a:ea typeface="Miriam Libre"/>
                <a:cs typeface="Miriam Libre"/>
                <a:sym typeface="Miriam Libre"/>
              </a:rPr>
              <a:t>NASA IMAGES LIBRARY CLONE</a:t>
            </a:r>
            <a:endParaRPr lang="en-US" sz="1800" dirty="0">
              <a:solidFill>
                <a:schemeClr val="accent3">
                  <a:lumMod val="50000"/>
                </a:schemeClr>
              </a:solidFill>
            </a:endParaRPr>
          </a:p>
        </p:txBody>
      </p:sp>
      <p:sp>
        <p:nvSpPr>
          <p:cNvPr id="7" name="Google Shape;478;p35">
            <a:extLst>
              <a:ext uri="{FF2B5EF4-FFF2-40B4-BE49-F238E27FC236}">
                <a16:creationId xmlns:a16="http://schemas.microsoft.com/office/drawing/2014/main" id="{B7F74713-F3F9-40CE-96D5-E4B327D550DA}"/>
              </a:ext>
            </a:extLst>
          </p:cNvPr>
          <p:cNvSpPr txBox="1">
            <a:spLocks/>
          </p:cNvSpPr>
          <p:nvPr/>
        </p:nvSpPr>
        <p:spPr>
          <a:xfrm>
            <a:off x="90359" y="3449224"/>
            <a:ext cx="3295990" cy="148266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React</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Styled Components</a:t>
            </a:r>
            <a:br>
              <a:rPr lang="en-US" sz="1800" dirty="0">
                <a:solidFill>
                  <a:schemeClr val="accent3">
                    <a:lumMod val="50000"/>
                  </a:schemeClr>
                </a:solidFill>
                <a:latin typeface="Barlow Light" panose="020B0604020202020204" charset="0"/>
              </a:rPr>
            </a:br>
            <a:endParaRPr lang="en-US" sz="1800" dirty="0">
              <a:solidFill>
                <a:schemeClr val="accent3">
                  <a:lumMod val="50000"/>
                </a:schemeClr>
              </a:solidFill>
              <a:latin typeface="Barlow Light" panose="020B0604020202020204" charset="0"/>
            </a:endParaRP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Video </a:t>
            </a:r>
            <a:br>
              <a:rPr lang="en-US" sz="1800" dirty="0">
                <a:solidFill>
                  <a:schemeClr val="accent3">
                    <a:lumMod val="50000"/>
                  </a:schemeClr>
                </a:solidFill>
                <a:latin typeface="Barlow Light" panose="020B0604020202020204" charset="0"/>
              </a:rPr>
            </a:br>
            <a:r>
              <a:rPr lang="en-US" sz="1800" dirty="0">
                <a:solidFill>
                  <a:schemeClr val="accent3">
                    <a:lumMod val="50000"/>
                  </a:schemeClr>
                </a:solidFill>
                <a:latin typeface="Barlow Light" panose="020B0604020202020204" charset="0"/>
              </a:rPr>
              <a:t>React</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Redux</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Axios</a:t>
            </a:r>
          </a:p>
        </p:txBody>
      </p:sp>
      <p:sp>
        <p:nvSpPr>
          <p:cNvPr id="8" name="Google Shape;478;p35">
            <a:extLst>
              <a:ext uri="{FF2B5EF4-FFF2-40B4-BE49-F238E27FC236}">
                <a16:creationId xmlns:a16="http://schemas.microsoft.com/office/drawing/2014/main" id="{B22BFDA6-C58C-489E-A4F6-48B3B3BB28A8}"/>
              </a:ext>
            </a:extLst>
          </p:cNvPr>
          <p:cNvSpPr txBox="1">
            <a:spLocks/>
          </p:cNvSpPr>
          <p:nvPr/>
        </p:nvSpPr>
        <p:spPr>
          <a:xfrm>
            <a:off x="241371" y="2677362"/>
            <a:ext cx="2523888" cy="516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lgn="r">
              <a:spcBef>
                <a:spcPts val="1000"/>
              </a:spcBef>
              <a:spcAft>
                <a:spcPts val="1200"/>
              </a:spcAft>
              <a:buClr>
                <a:schemeClr val="accent5">
                  <a:lumMod val="50000"/>
                </a:schemeClr>
              </a:buClr>
              <a:buFont typeface="Barlow Light"/>
              <a:buNone/>
            </a:pPr>
            <a:r>
              <a:rPr lang="en-US" sz="2200" b="1" dirty="0">
                <a:solidFill>
                  <a:schemeClr val="accent3">
                    <a:lumMod val="50000"/>
                  </a:schemeClr>
                </a:solidFill>
                <a:latin typeface="Barlow Light" panose="020B0604020202020204" charset="0"/>
              </a:rPr>
              <a:t>Tech Stack:</a:t>
            </a:r>
            <a:endParaRPr lang="en-US" sz="1800" dirty="0">
              <a:solidFill>
                <a:schemeClr val="accent3">
                  <a:lumMod val="50000"/>
                </a:schemeClr>
              </a:solidFill>
              <a:latin typeface="Barlow Light" panose="020B0604020202020204" charset="0"/>
            </a:endParaRPr>
          </a:p>
        </p:txBody>
      </p:sp>
      <p:pic>
        <p:nvPicPr>
          <p:cNvPr id="10" name="Picture 9" descr="A screenshot of a computer&#10;&#10;Description automatically generated">
            <a:extLst>
              <a:ext uri="{FF2B5EF4-FFF2-40B4-BE49-F238E27FC236}">
                <a16:creationId xmlns:a16="http://schemas.microsoft.com/office/drawing/2014/main" id="{31E0C782-1B22-4B85-A167-A68A8EB6EE60}"/>
              </a:ext>
            </a:extLst>
          </p:cNvPr>
          <p:cNvPicPr>
            <a:picLocks noChangeAspect="1"/>
          </p:cNvPicPr>
          <p:nvPr/>
        </p:nvPicPr>
        <p:blipFill rotWithShape="1">
          <a:blip r:embed="rId3"/>
          <a:srcRect b="13381"/>
          <a:stretch/>
        </p:blipFill>
        <p:spPr>
          <a:xfrm>
            <a:off x="3874400" y="912991"/>
            <a:ext cx="4445548" cy="2834640"/>
          </a:xfrm>
          <a:prstGeom prst="rect">
            <a:avLst/>
          </a:prstGeom>
        </p:spPr>
      </p:pic>
    </p:spTree>
    <p:extLst>
      <p:ext uri="{BB962C8B-B14F-4D97-AF65-F5344CB8AC3E}">
        <p14:creationId xmlns:p14="http://schemas.microsoft.com/office/powerpoint/2010/main" val="17569350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out)">
                                      <p:cBhvr>
                                        <p:cTn id="7" dur="2000"/>
                                        <p:tgtEl>
                                          <p:spTgt spid="10"/>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4" presetClass="entr" presetSubtype="10" fill="hold"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1" dur="500"/>
                                        <p:tgtEl>
                                          <p:spTgt spid="8">
                                            <p:txEl>
                                              <p:pRg st="0" end="0"/>
                                            </p:txEl>
                                          </p:spTgt>
                                        </p:tgtEl>
                                      </p:cBhvr>
                                    </p:animEffect>
                                  </p:childTnLst>
                                </p:cTn>
                              </p:par>
                            </p:childTnLst>
                          </p:cTn>
                        </p:par>
                        <p:par>
                          <p:cTn id="22" fill="hold">
                            <p:stCondLst>
                              <p:cond delay="3500"/>
                            </p:stCondLst>
                            <p:childTnLst>
                              <p:par>
                                <p:cTn id="23" presetID="2" presetClass="entr" presetSubtype="4" fill="hold" nodeType="after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 calcmode="lin" valueType="num">
                                      <p:cBhvr additive="base">
                                        <p:cTn id="2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31" fill="hold">
                            <p:stCondLst>
                              <p:cond delay="4000"/>
                            </p:stCondLst>
                            <p:childTnLst>
                              <p:par>
                                <p:cTn id="32" presetID="2" presetClass="entr" presetSubtype="4" fill="hold" nodeType="after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anim calcmode="lin" valueType="num">
                                      <p:cBhvr additive="base">
                                        <p:cTn id="34"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
                                            <p:txEl>
                                              <p:pRg st="1" end="1"/>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 calcmode="lin" valueType="num">
                                      <p:cBhvr additive="base">
                                        <p:cTn id="38"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 presetClass="entr" presetSubtype="4" fill="hold" nodeType="after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anim calcmode="lin" valueType="num">
                                      <p:cBhvr additive="base">
                                        <p:cTn id="4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DB45EF-E152-4DAB-8EA6-E52791480CAA}"/>
              </a:ext>
            </a:extLst>
          </p:cNvPr>
          <p:cNvSpPr/>
          <p:nvPr/>
        </p:nvSpPr>
        <p:spPr>
          <a:xfrm>
            <a:off x="237069" y="228600"/>
            <a:ext cx="8686800" cy="4686300"/>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Google Shape;357;p26">
            <a:extLst>
              <a:ext uri="{FF2B5EF4-FFF2-40B4-BE49-F238E27FC236}">
                <a16:creationId xmlns:a16="http://schemas.microsoft.com/office/drawing/2014/main" id="{61425637-2ECD-4EFE-9FE6-008B0272BEBF}"/>
              </a:ext>
            </a:extLst>
          </p:cNvPr>
          <p:cNvGraphicFramePr/>
          <p:nvPr>
            <p:extLst>
              <p:ext uri="{D42A27DB-BD31-4B8C-83A1-F6EECF244321}">
                <p14:modId xmlns:p14="http://schemas.microsoft.com/office/powerpoint/2010/main" val="3053645531"/>
              </p:ext>
            </p:extLst>
          </p:nvPr>
        </p:nvGraphicFramePr>
        <p:xfrm>
          <a:off x="438149" y="990661"/>
          <a:ext cx="8305802" cy="3773735"/>
        </p:xfrm>
        <a:graphic>
          <a:graphicData uri="http://schemas.openxmlformats.org/drawingml/2006/table">
            <a:tbl>
              <a:tblPr>
                <a:tableStyleId>{3C2FFA5D-87B4-456A-9821-1D502468CF0F}</a:tableStyleId>
              </a:tblPr>
              <a:tblGrid>
                <a:gridCol w="4152901">
                  <a:extLst>
                    <a:ext uri="{9D8B030D-6E8A-4147-A177-3AD203B41FA5}">
                      <a16:colId xmlns:a16="http://schemas.microsoft.com/office/drawing/2014/main" val="20000"/>
                    </a:ext>
                  </a:extLst>
                </a:gridCol>
                <a:gridCol w="4152901">
                  <a:extLst>
                    <a:ext uri="{9D8B030D-6E8A-4147-A177-3AD203B41FA5}">
                      <a16:colId xmlns:a16="http://schemas.microsoft.com/office/drawing/2014/main" val="20001"/>
                    </a:ext>
                  </a:extLst>
                </a:gridCol>
              </a:tblGrid>
              <a:tr h="306708">
                <a:tc>
                  <a:txBody>
                    <a:bodyPr/>
                    <a:lstStyle/>
                    <a:p>
                      <a:pPr marL="0" lvl="0" indent="0" algn="l" rtl="0">
                        <a:spcBef>
                          <a:spcPts val="0"/>
                        </a:spcBef>
                        <a:spcAft>
                          <a:spcPts val="0"/>
                        </a:spcAft>
                        <a:buNone/>
                      </a:pPr>
                      <a:r>
                        <a:rPr lang="en-US" sz="1200" b="1" dirty="0">
                          <a:solidFill>
                            <a:schemeClr val="accent5">
                              <a:lumMod val="50000"/>
                            </a:schemeClr>
                          </a:solidFill>
                          <a:latin typeface="Barlow Light" panose="020B0604020202020204" charset="0"/>
                          <a:ea typeface="Barlow Light"/>
                          <a:cs typeface="Barlow Light"/>
                          <a:sym typeface="Barlow Light"/>
                        </a:rPr>
                        <a:t>can download many file sizes</a:t>
                      </a:r>
                      <a:endParaRPr sz="1200" b="1"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tc>
                  <a:txBody>
                    <a:bodyPr/>
                    <a:lstStyle/>
                    <a:p>
                      <a:pPr marL="0" lvl="0" indent="0" algn="r" rtl="0">
                        <a:spcBef>
                          <a:spcPts val="0"/>
                        </a:spcBef>
                        <a:spcAft>
                          <a:spcPts val="0"/>
                        </a:spcAft>
                        <a:buNone/>
                      </a:pPr>
                      <a:r>
                        <a:rPr lang="en-US" sz="1200" dirty="0">
                          <a:solidFill>
                            <a:schemeClr val="accent5">
                              <a:lumMod val="50000"/>
                            </a:schemeClr>
                          </a:solidFill>
                          <a:latin typeface="Barlow Light" panose="020B0604020202020204" charset="0"/>
                          <a:ea typeface="Barlow Light"/>
                          <a:cs typeface="Barlow Light"/>
                          <a:sym typeface="Barlow Light"/>
                        </a:rPr>
                        <a:t>only original available (future feature)</a:t>
                      </a:r>
                      <a:endParaRPr sz="1200"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extLst>
                  <a:ext uri="{0D108BD9-81ED-4DB2-BD59-A6C34878D82A}">
                    <a16:rowId xmlns:a16="http://schemas.microsoft.com/office/drawing/2014/main" val="2223248692"/>
                  </a:ext>
                </a:extLst>
              </a:tr>
              <a:tr h="306708">
                <a:tc>
                  <a:txBody>
                    <a:bodyPr/>
                    <a:lstStyle/>
                    <a:p>
                      <a:pPr marL="0" lvl="0" indent="0" algn="l" rtl="0">
                        <a:spcBef>
                          <a:spcPts val="0"/>
                        </a:spcBef>
                        <a:spcAft>
                          <a:spcPts val="0"/>
                        </a:spcAft>
                        <a:buNone/>
                      </a:pPr>
                      <a:r>
                        <a:rPr lang="en-US" sz="1200" b="1" dirty="0">
                          <a:solidFill>
                            <a:schemeClr val="accent5">
                              <a:lumMod val="50000"/>
                            </a:schemeClr>
                          </a:solidFill>
                          <a:latin typeface="Barlow Light" panose="020B0604020202020204" charset="0"/>
                          <a:ea typeface="Barlow Light"/>
                          <a:cs typeface="Barlow Light"/>
                          <a:sym typeface="Barlow Light"/>
                        </a:rPr>
                        <a:t>EXIF data</a:t>
                      </a:r>
                      <a:endParaRPr sz="1200" b="1"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tc>
                  <a:txBody>
                    <a:bodyPr/>
                    <a:lstStyle/>
                    <a:p>
                      <a:pPr marL="0" lvl="0" indent="0" algn="r" rtl="0">
                        <a:spcBef>
                          <a:spcPts val="0"/>
                        </a:spcBef>
                        <a:spcAft>
                          <a:spcPts val="0"/>
                        </a:spcAft>
                        <a:buNone/>
                      </a:pPr>
                      <a:r>
                        <a:rPr lang="en-US" sz="1200" dirty="0">
                          <a:solidFill>
                            <a:schemeClr val="accent5">
                              <a:lumMod val="50000"/>
                            </a:schemeClr>
                          </a:solidFill>
                          <a:latin typeface="Barlow Light" panose="020B0604020202020204" charset="0"/>
                          <a:ea typeface="Barlow Light"/>
                          <a:cs typeface="Barlow Light"/>
                          <a:sym typeface="Barlow Light"/>
                        </a:rPr>
                        <a:t>no EXIF data (future feature)</a:t>
                      </a:r>
                      <a:endParaRPr sz="1200"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extLst>
                  <a:ext uri="{0D108BD9-81ED-4DB2-BD59-A6C34878D82A}">
                    <a16:rowId xmlns:a16="http://schemas.microsoft.com/office/drawing/2014/main" val="1275981312"/>
                  </a:ext>
                </a:extLst>
              </a:tr>
              <a:tr h="306708">
                <a:tc>
                  <a:txBody>
                    <a:bodyPr/>
                    <a:lstStyle/>
                    <a:p>
                      <a:pPr marL="0" lvl="0" indent="0" algn="l" rtl="0">
                        <a:spcBef>
                          <a:spcPts val="0"/>
                        </a:spcBef>
                        <a:spcAft>
                          <a:spcPts val="0"/>
                        </a:spcAft>
                        <a:buNone/>
                      </a:pPr>
                      <a:r>
                        <a:rPr lang="en-US" sz="1200" dirty="0">
                          <a:solidFill>
                            <a:schemeClr val="accent5">
                              <a:lumMod val="50000"/>
                            </a:schemeClr>
                          </a:solidFill>
                          <a:latin typeface="Barlow Light" panose="020B0604020202020204" charset="0"/>
                          <a:ea typeface="Barlow Light"/>
                          <a:cs typeface="Barlow Light"/>
                          <a:sym typeface="Barlow Light"/>
                        </a:rPr>
                        <a:t>tooltips to display extra info in search results</a:t>
                      </a:r>
                      <a:endParaRPr sz="1200"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tc>
                  <a:txBody>
                    <a:bodyPr/>
                    <a:lstStyle/>
                    <a:p>
                      <a:pPr marL="0" lvl="0" indent="0" algn="r" rtl="0">
                        <a:spcBef>
                          <a:spcPts val="0"/>
                        </a:spcBef>
                        <a:spcAft>
                          <a:spcPts val="0"/>
                        </a:spcAft>
                        <a:buNone/>
                      </a:pPr>
                      <a:r>
                        <a:rPr lang="en-US" sz="1200" b="1" dirty="0">
                          <a:solidFill>
                            <a:schemeClr val="accent5">
                              <a:lumMod val="50000"/>
                            </a:schemeClr>
                          </a:solidFill>
                          <a:latin typeface="Barlow Light" panose="020B0604020202020204" charset="0"/>
                          <a:ea typeface="Barlow Light"/>
                          <a:cs typeface="Barlow Light"/>
                          <a:sym typeface="Barlow Light"/>
                        </a:rPr>
                        <a:t>grid view to eliminate tooltips for accessibility</a:t>
                      </a:r>
                      <a:endParaRPr sz="1200" b="1"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extLst>
                  <a:ext uri="{0D108BD9-81ED-4DB2-BD59-A6C34878D82A}">
                    <a16:rowId xmlns:a16="http://schemas.microsoft.com/office/drawing/2014/main" val="1208090604"/>
                  </a:ext>
                </a:extLst>
              </a:tr>
              <a:tr h="306708">
                <a:tc>
                  <a:txBody>
                    <a:bodyPr/>
                    <a:lstStyle/>
                    <a:p>
                      <a:pPr marL="0" lvl="0" indent="0" algn="l" rtl="0">
                        <a:spcBef>
                          <a:spcPts val="0"/>
                        </a:spcBef>
                        <a:spcAft>
                          <a:spcPts val="0"/>
                        </a:spcAft>
                        <a:buNone/>
                      </a:pPr>
                      <a:r>
                        <a:rPr lang="en-US" sz="1200" dirty="0">
                          <a:solidFill>
                            <a:schemeClr val="accent5">
                              <a:lumMod val="50000"/>
                            </a:schemeClr>
                          </a:solidFill>
                          <a:latin typeface="Barlow Light" panose="020B0604020202020204" charset="0"/>
                          <a:ea typeface="Barlow Light"/>
                          <a:cs typeface="Barlow Light"/>
                          <a:sym typeface="Barlow Light"/>
                        </a:rPr>
                        <a:t>displays textfield w/ file URL &amp; link to same URL</a:t>
                      </a:r>
                      <a:endParaRPr sz="1200"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tc>
                  <a:txBody>
                    <a:bodyPr/>
                    <a:lstStyle/>
                    <a:p>
                      <a:pPr marL="0" lvl="0" indent="0" algn="r" rtl="0">
                        <a:spcBef>
                          <a:spcPts val="0"/>
                        </a:spcBef>
                        <a:spcAft>
                          <a:spcPts val="0"/>
                        </a:spcAft>
                        <a:buNone/>
                      </a:pPr>
                      <a:r>
                        <a:rPr lang="en-US" sz="1200" b="1" dirty="0">
                          <a:solidFill>
                            <a:schemeClr val="accent5">
                              <a:lumMod val="50000"/>
                            </a:schemeClr>
                          </a:solidFill>
                          <a:latin typeface="Barlow Light" panose="020B0604020202020204" charset="0"/>
                          <a:ea typeface="Barlow Light"/>
                          <a:cs typeface="Barlow Light"/>
                          <a:sym typeface="Barlow Light"/>
                        </a:rPr>
                        <a:t>displays no textfield, only button to download file</a:t>
                      </a:r>
                      <a:endParaRPr sz="1200" b="1"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extLst>
                  <a:ext uri="{0D108BD9-81ED-4DB2-BD59-A6C34878D82A}">
                    <a16:rowId xmlns:a16="http://schemas.microsoft.com/office/drawing/2014/main" val="865795609"/>
                  </a:ext>
                </a:extLst>
              </a:tr>
              <a:tr h="306708">
                <a:tc>
                  <a:txBody>
                    <a:bodyPr/>
                    <a:lstStyle/>
                    <a:p>
                      <a:pPr marL="0" lvl="0" indent="0" algn="l" rtl="0">
                        <a:spcBef>
                          <a:spcPts val="0"/>
                        </a:spcBef>
                        <a:spcAft>
                          <a:spcPts val="0"/>
                        </a:spcAft>
                        <a:buNone/>
                      </a:pPr>
                      <a:r>
                        <a:rPr lang="en-US" sz="1200" dirty="0">
                          <a:solidFill>
                            <a:schemeClr val="accent5">
                              <a:lumMod val="50000"/>
                            </a:schemeClr>
                          </a:solidFill>
                          <a:latin typeface="Barlow Light" panose="020B0604020202020204" charset="0"/>
                          <a:ea typeface="Barlow Light"/>
                          <a:cs typeface="Barlow Light"/>
                          <a:sym typeface="Barlow Light"/>
                        </a:rPr>
                        <a:t>three share options</a:t>
                      </a:r>
                      <a:endParaRPr sz="1200"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tc>
                  <a:txBody>
                    <a:bodyPr/>
                    <a:lstStyle/>
                    <a:p>
                      <a:pPr marL="0" lvl="0" indent="0" algn="r" rtl="0">
                        <a:spcBef>
                          <a:spcPts val="0"/>
                        </a:spcBef>
                        <a:spcAft>
                          <a:spcPts val="0"/>
                        </a:spcAft>
                        <a:buNone/>
                      </a:pPr>
                      <a:r>
                        <a:rPr lang="en-US" sz="1200" b="1" dirty="0">
                          <a:solidFill>
                            <a:schemeClr val="accent5">
                              <a:lumMod val="50000"/>
                            </a:schemeClr>
                          </a:solidFill>
                          <a:latin typeface="Barlow Light" panose="020B0604020202020204" charset="0"/>
                          <a:ea typeface="Barlow Light"/>
                          <a:cs typeface="Barlow Light"/>
                          <a:sym typeface="Barlow Light"/>
                        </a:rPr>
                        <a:t>nine share options</a:t>
                      </a:r>
                      <a:endParaRPr sz="1200" b="1"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extLst>
                  <a:ext uri="{0D108BD9-81ED-4DB2-BD59-A6C34878D82A}">
                    <a16:rowId xmlns:a16="http://schemas.microsoft.com/office/drawing/2014/main" val="2493390073"/>
                  </a:ext>
                </a:extLst>
              </a:tr>
              <a:tr h="330048">
                <a:tc>
                  <a:txBody>
                    <a:bodyPr/>
                    <a:lstStyle/>
                    <a:p>
                      <a:pPr marL="0" lvl="0" indent="0" algn="l" rtl="0">
                        <a:spcBef>
                          <a:spcPts val="0"/>
                        </a:spcBef>
                        <a:spcAft>
                          <a:spcPts val="0"/>
                        </a:spcAft>
                        <a:buNone/>
                      </a:pPr>
                      <a:r>
                        <a:rPr lang="en-US" sz="1200" dirty="0">
                          <a:solidFill>
                            <a:schemeClr val="accent5">
                              <a:lumMod val="50000"/>
                            </a:schemeClr>
                          </a:solidFill>
                          <a:latin typeface="Barlow Light" panose="020B0604020202020204" charset="0"/>
                          <a:ea typeface="Barlow Light"/>
                          <a:cs typeface="Barlow Light"/>
                          <a:sym typeface="Barlow Light"/>
                        </a:rPr>
                        <a:t>displays breadcrumbs in top left AND right side of detail page</a:t>
                      </a:r>
                      <a:endParaRPr sz="1200"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tc>
                  <a:txBody>
                    <a:bodyPr/>
                    <a:lstStyle/>
                    <a:p>
                      <a:pPr marL="0" lvl="0" indent="0" algn="r" rtl="0">
                        <a:spcBef>
                          <a:spcPts val="0"/>
                        </a:spcBef>
                        <a:spcAft>
                          <a:spcPts val="0"/>
                        </a:spcAft>
                        <a:buNone/>
                      </a:pPr>
                      <a:r>
                        <a:rPr lang="en-US" sz="1200" b="1" dirty="0">
                          <a:solidFill>
                            <a:schemeClr val="accent5">
                              <a:lumMod val="50000"/>
                            </a:schemeClr>
                          </a:solidFill>
                          <a:latin typeface="Barlow Light" panose="020B0604020202020204" charset="0"/>
                          <a:ea typeface="Barlow Light"/>
                          <a:cs typeface="Barlow Light"/>
                          <a:sym typeface="Barlow Light"/>
                        </a:rPr>
                        <a:t>displays same info on right side only of detail page</a:t>
                      </a:r>
                      <a:endParaRPr sz="1200" b="1"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extLst>
                  <a:ext uri="{0D108BD9-81ED-4DB2-BD59-A6C34878D82A}">
                    <a16:rowId xmlns:a16="http://schemas.microsoft.com/office/drawing/2014/main" val="10000"/>
                  </a:ext>
                </a:extLst>
              </a:tr>
              <a:tr h="481975">
                <a:tc>
                  <a:txBody>
                    <a:bodyPr/>
                    <a:lstStyle/>
                    <a:p>
                      <a:pPr marL="0" lvl="0" indent="0" algn="l" rtl="0">
                        <a:spcBef>
                          <a:spcPts val="0"/>
                        </a:spcBef>
                        <a:spcAft>
                          <a:spcPts val="0"/>
                        </a:spcAft>
                        <a:buNone/>
                      </a:pPr>
                      <a:r>
                        <a:rPr lang="en-US" sz="1200" dirty="0">
                          <a:solidFill>
                            <a:schemeClr val="accent5">
                              <a:lumMod val="50000"/>
                            </a:schemeClr>
                          </a:solidFill>
                          <a:latin typeface="Barlow Light" panose="020B0604020202020204" charset="0"/>
                          <a:sym typeface="Barlow Light"/>
                        </a:rPr>
                        <a:t>displays keywords and links them to search	</a:t>
                      </a:r>
                      <a:endParaRPr sz="1200"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tc>
                  <a:txBody>
                    <a:bodyPr/>
                    <a:lstStyle/>
                    <a:p>
                      <a:pPr marL="0" lvl="0" indent="0" algn="r" rtl="0">
                        <a:spcBef>
                          <a:spcPts val="0"/>
                        </a:spcBef>
                        <a:spcAft>
                          <a:spcPts val="0"/>
                        </a:spcAft>
                        <a:buNone/>
                      </a:pPr>
                      <a:r>
                        <a:rPr lang="en-US" sz="1200" b="1" dirty="0">
                          <a:solidFill>
                            <a:schemeClr val="accent5">
                              <a:lumMod val="50000"/>
                            </a:schemeClr>
                          </a:solidFill>
                          <a:latin typeface="Barlow Light" panose="020B0604020202020204" charset="0"/>
                          <a:sym typeface="Barlow Light"/>
                        </a:rPr>
                        <a:t>displays keywords, unlinked, as search is always in header</a:t>
                      </a:r>
                      <a:endParaRPr sz="1200" b="1"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extLst>
                  <a:ext uri="{0D108BD9-81ED-4DB2-BD59-A6C34878D82A}">
                    <a16:rowId xmlns:a16="http://schemas.microsoft.com/office/drawing/2014/main" val="10001"/>
                  </a:ext>
                </a:extLst>
              </a:tr>
              <a:tr h="481975">
                <a:tc>
                  <a:txBody>
                    <a:bodyPr/>
                    <a:lstStyle/>
                    <a:p>
                      <a:pPr marL="0" lvl="0" indent="0" algn="l" rtl="0">
                        <a:spcBef>
                          <a:spcPts val="0"/>
                        </a:spcBef>
                        <a:spcAft>
                          <a:spcPts val="0"/>
                        </a:spcAft>
                        <a:buNone/>
                      </a:pPr>
                      <a:r>
                        <a:rPr lang="en-US" sz="1200" dirty="0">
                          <a:solidFill>
                            <a:schemeClr val="accent5">
                              <a:lumMod val="50000"/>
                            </a:schemeClr>
                          </a:solidFill>
                          <a:latin typeface="Barlow Light" panose="020B0604020202020204" charset="0"/>
                          <a:sym typeface="Barlow Light"/>
                        </a:rPr>
                        <a:t>search results always have a left-hand sidebar which contains search features that are not available until after first search</a:t>
                      </a:r>
                      <a:endParaRPr sz="1200"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tc>
                  <a:txBody>
                    <a:bodyPr/>
                    <a:lstStyle/>
                    <a:p>
                      <a:pPr marL="0" lvl="0" indent="0" algn="r" rtl="0">
                        <a:spcBef>
                          <a:spcPts val="0"/>
                        </a:spcBef>
                        <a:spcAft>
                          <a:spcPts val="0"/>
                        </a:spcAft>
                        <a:buNone/>
                      </a:pPr>
                      <a:r>
                        <a:rPr lang="en-US" sz="1200" b="1" dirty="0">
                          <a:solidFill>
                            <a:schemeClr val="accent5">
                              <a:lumMod val="50000"/>
                            </a:schemeClr>
                          </a:solidFill>
                          <a:latin typeface="Barlow Light" panose="020B0604020202020204" charset="0"/>
                          <a:sym typeface="Barlow Light"/>
                        </a:rPr>
                        <a:t>full-featured search function always in header &amp; available from first search, left-hand sidebar eliminated</a:t>
                      </a:r>
                      <a:endParaRPr sz="1200" b="1"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extLst>
                  <a:ext uri="{0D108BD9-81ED-4DB2-BD59-A6C34878D82A}">
                    <a16:rowId xmlns:a16="http://schemas.microsoft.com/office/drawing/2014/main" val="10002"/>
                  </a:ext>
                </a:extLst>
              </a:tr>
              <a:tr h="457200">
                <a:tc>
                  <a:txBody>
                    <a:bodyPr/>
                    <a:lstStyle/>
                    <a:p>
                      <a:pPr marL="0" lvl="0" indent="0" algn="l" rtl="0">
                        <a:spcBef>
                          <a:spcPts val="0"/>
                        </a:spcBef>
                        <a:spcAft>
                          <a:spcPts val="0"/>
                        </a:spcAft>
                        <a:buNone/>
                      </a:pPr>
                      <a:r>
                        <a:rPr lang="en-US" sz="1200" dirty="0">
                          <a:solidFill>
                            <a:schemeClr val="accent5">
                              <a:lumMod val="50000"/>
                            </a:schemeClr>
                          </a:solidFill>
                          <a:latin typeface="Barlow Light" panose="020B0604020202020204" charset="0"/>
                          <a:sym typeface="Barlow Light"/>
                        </a:rPr>
                        <a:t>Center website linked on 'Visit Center Website' text, center initials not linked</a:t>
                      </a:r>
                      <a:endParaRPr sz="1200"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tc>
                  <a:txBody>
                    <a:bodyPr/>
                    <a:lstStyle/>
                    <a:p>
                      <a:pPr marL="0" lvl="0" indent="0" algn="r" rtl="0">
                        <a:spcBef>
                          <a:spcPts val="0"/>
                        </a:spcBef>
                        <a:spcAft>
                          <a:spcPts val="0"/>
                        </a:spcAft>
                        <a:buNone/>
                      </a:pPr>
                      <a:r>
                        <a:rPr lang="en-US" sz="1200" b="1" dirty="0">
                          <a:solidFill>
                            <a:schemeClr val="accent5">
                              <a:lumMod val="50000"/>
                            </a:schemeClr>
                          </a:solidFill>
                          <a:latin typeface="Barlow Light" panose="020B0604020202020204" charset="0"/>
                          <a:sym typeface="Barlow Light"/>
                        </a:rPr>
                        <a:t>no 'Visit Center Website' text, center initials linked</a:t>
                      </a:r>
                      <a:endParaRPr lang="en" sz="1200" b="1" dirty="0">
                        <a:solidFill>
                          <a:schemeClr val="accent5">
                            <a:lumMod val="50000"/>
                          </a:schemeClr>
                        </a:solidFill>
                        <a:latin typeface="Barlow Light" panose="020B0604020202020204" charset="0"/>
                        <a:ea typeface="Barlow Light"/>
                        <a:cs typeface="Barlow Light"/>
                        <a:sym typeface="Barlow Light"/>
                      </a:endParaRPr>
                    </a:p>
                  </a:txBody>
                  <a:tcPr marL="91425" marR="91425" marT="68575" marB="68575" anchor="ctr"/>
                </a:tc>
                <a:extLst>
                  <a:ext uri="{0D108BD9-81ED-4DB2-BD59-A6C34878D82A}">
                    <a16:rowId xmlns:a16="http://schemas.microsoft.com/office/drawing/2014/main" val="10003"/>
                  </a:ext>
                </a:extLst>
              </a:tr>
            </a:tbl>
          </a:graphicData>
        </a:graphic>
      </p:graphicFrame>
      <p:sp>
        <p:nvSpPr>
          <p:cNvPr id="6" name="Rectangle 5">
            <a:extLst>
              <a:ext uri="{FF2B5EF4-FFF2-40B4-BE49-F238E27FC236}">
                <a16:creationId xmlns:a16="http://schemas.microsoft.com/office/drawing/2014/main" id="{3EB810AD-FC5B-47C7-8CB7-DC2AFF1F1F16}"/>
              </a:ext>
            </a:extLst>
          </p:cNvPr>
          <p:cNvSpPr/>
          <p:nvPr/>
        </p:nvSpPr>
        <p:spPr>
          <a:xfrm>
            <a:off x="257851" y="303312"/>
            <a:ext cx="8619450" cy="553998"/>
          </a:xfrm>
          <a:prstGeom prst="rect">
            <a:avLst/>
          </a:prstGeom>
        </p:spPr>
        <p:txBody>
          <a:bodyPr wrap="square">
            <a:spAutoFit/>
          </a:bodyPr>
          <a:lstStyle/>
          <a:p>
            <a:pPr algn="ctr"/>
            <a:r>
              <a:rPr lang="en-US" sz="3000" dirty="0">
                <a:solidFill>
                  <a:schemeClr val="tx1"/>
                </a:solidFill>
                <a:latin typeface="+mj-lt"/>
              </a:rPr>
              <a:t>NASA ORIGINAL v. CLONE</a:t>
            </a:r>
          </a:p>
        </p:txBody>
      </p:sp>
      <p:sp>
        <p:nvSpPr>
          <p:cNvPr id="2" name="Slide Number Placeholder 1">
            <a:extLst>
              <a:ext uri="{FF2B5EF4-FFF2-40B4-BE49-F238E27FC236}">
                <a16:creationId xmlns:a16="http://schemas.microsoft.com/office/drawing/2014/main" id="{B2862CF2-BD26-4C70-8373-209BC814A751}"/>
              </a:ext>
            </a:extLst>
          </p:cNvPr>
          <p:cNvSpPr>
            <a:spLocks noGrp="1"/>
          </p:cNvSpPr>
          <p:nvPr>
            <p:ph type="sldNum" idx="12"/>
          </p:nvPr>
        </p:nvSpPr>
        <p:spPr>
          <a:solidFill>
            <a:schemeClr val="accent1"/>
          </a:solidFill>
        </p:spPr>
        <p:txBody>
          <a:bodyPr/>
          <a:lstStyle/>
          <a:p>
            <a:pPr marL="0" lvl="0" indent="0" algn="ctr" rtl="0">
              <a:spcBef>
                <a:spcPts val="0"/>
              </a:spcBef>
              <a:spcAft>
                <a:spcPts val="0"/>
              </a:spcAft>
              <a:buNone/>
            </a:pPr>
            <a:fld id="{00000000-1234-1234-1234-123412341234}" type="slidenum">
              <a:rPr lang="en" smtClean="0">
                <a:solidFill>
                  <a:schemeClr val="accent5">
                    <a:lumMod val="50000"/>
                  </a:schemeClr>
                </a:solidFill>
              </a:rPr>
              <a:t>26</a:t>
            </a:fld>
            <a:endParaRPr lang="en" dirty="0">
              <a:solidFill>
                <a:schemeClr val="accent5">
                  <a:lumMod val="50000"/>
                </a:schemeClr>
              </a:solidFill>
            </a:endParaRPr>
          </a:p>
        </p:txBody>
      </p:sp>
    </p:spTree>
    <p:extLst>
      <p:ext uri="{BB962C8B-B14F-4D97-AF65-F5344CB8AC3E}">
        <p14:creationId xmlns:p14="http://schemas.microsoft.com/office/powerpoint/2010/main" val="1264082511"/>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93906" y="1548330"/>
            <a:ext cx="4146331" cy="2046840"/>
          </a:xfrm>
          <a:prstGeom prst="rect">
            <a:avLst/>
          </a:prstGeom>
        </p:spPr>
        <p:txBody>
          <a:bodyPr spcFirstLastPara="1" wrap="square" lIns="91425" tIns="91425" rIns="91425" bIns="91425" anchor="b" anchorCtr="0">
            <a:noAutofit/>
          </a:bodyPr>
          <a:lstStyle/>
          <a:p>
            <a:pPr lvl="0"/>
            <a:r>
              <a:rPr lang="en-US" dirty="0"/>
              <a:t>PROJECT:</a:t>
            </a:r>
            <a:br>
              <a:rPr lang="en-US" dirty="0"/>
            </a:br>
            <a:r>
              <a:rPr lang="en-US" dirty="0"/>
              <a:t>NASA IMAGES LIBRARY CLONE</a:t>
            </a:r>
            <a:endParaRPr dirty="0">
              <a:latin typeface="+mj-lt"/>
            </a:endParaRPr>
          </a:p>
        </p:txBody>
      </p:sp>
    </p:spTree>
    <p:extLst>
      <p:ext uri="{BB962C8B-B14F-4D97-AF65-F5344CB8AC3E}">
        <p14:creationId xmlns:p14="http://schemas.microsoft.com/office/powerpoint/2010/main" val="289559254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7" name="Google Shape;477;p35"/>
          <p:cNvSpPr txBox="1">
            <a:spLocks noGrp="1"/>
          </p:cNvSpPr>
          <p:nvPr>
            <p:ph type="sldNum" idx="12"/>
          </p:nvPr>
        </p:nvSpPr>
        <p:spPr>
          <a:xfrm>
            <a:off x="8808000" y="2208175"/>
            <a:ext cx="336000" cy="7272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28</a:t>
            </a:fld>
            <a:endParaRPr dirty="0">
              <a:solidFill>
                <a:schemeClr val="tx1"/>
              </a:solidFill>
            </a:endParaRPr>
          </a:p>
        </p:txBody>
      </p:sp>
      <p:sp>
        <p:nvSpPr>
          <p:cNvPr id="478" name="Google Shape;478;p35"/>
          <p:cNvSpPr txBox="1">
            <a:spLocks noGrp="1"/>
          </p:cNvSpPr>
          <p:nvPr>
            <p:ph type="body" idx="4294967295"/>
          </p:nvPr>
        </p:nvSpPr>
        <p:spPr>
          <a:xfrm>
            <a:off x="270311" y="2010385"/>
            <a:ext cx="2487403" cy="118667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solidFill>
                  <a:schemeClr val="accent3">
                    <a:lumMod val="50000"/>
                  </a:schemeClr>
                </a:solidFill>
                <a:latin typeface="Miriam Libre"/>
                <a:ea typeface="Miriam Libre"/>
                <a:cs typeface="Miriam Libre"/>
                <a:sym typeface="Miriam Libre"/>
              </a:rPr>
              <a:t>PROJECT:</a:t>
            </a:r>
          </a:p>
          <a:p>
            <a:pPr marL="0" lvl="0" indent="0" algn="r" rtl="0">
              <a:spcBef>
                <a:spcPts val="600"/>
              </a:spcBef>
              <a:spcAft>
                <a:spcPts val="0"/>
              </a:spcAft>
              <a:buNone/>
            </a:pPr>
            <a:r>
              <a:rPr lang="en-US" dirty="0">
                <a:solidFill>
                  <a:schemeClr val="accent3">
                    <a:lumMod val="50000"/>
                  </a:schemeClr>
                </a:solidFill>
                <a:latin typeface="Miriam Libre"/>
                <a:ea typeface="Miriam Libre"/>
                <a:cs typeface="Miriam Libre"/>
                <a:sym typeface="Miriam Libre"/>
              </a:rPr>
              <a:t>SWAAP</a:t>
            </a:r>
            <a:endParaRPr dirty="0">
              <a:solidFill>
                <a:schemeClr val="accent3">
                  <a:lumMod val="50000"/>
                </a:schemeClr>
              </a:solidFill>
              <a:latin typeface="Miriam Libre"/>
              <a:ea typeface="Miriam Libre"/>
              <a:cs typeface="Miriam Libre"/>
              <a:sym typeface="Miriam Libre"/>
            </a:endParaRPr>
          </a:p>
        </p:txBody>
      </p:sp>
      <p:sp>
        <p:nvSpPr>
          <p:cNvPr id="6" name="Google Shape;478;p35">
            <a:extLst>
              <a:ext uri="{FF2B5EF4-FFF2-40B4-BE49-F238E27FC236}">
                <a16:creationId xmlns:a16="http://schemas.microsoft.com/office/drawing/2014/main" id="{CD356D64-2861-45BE-96F1-18D5FF532825}"/>
              </a:ext>
            </a:extLst>
          </p:cNvPr>
          <p:cNvSpPr txBox="1">
            <a:spLocks/>
          </p:cNvSpPr>
          <p:nvPr/>
        </p:nvSpPr>
        <p:spPr>
          <a:xfrm>
            <a:off x="3790104" y="1101379"/>
            <a:ext cx="4447309" cy="3314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285750" indent="-285750">
              <a:buClr>
                <a:schemeClr val="tx1"/>
              </a:buClr>
              <a:buFont typeface="Wingdings" panose="05000000000000000000" pitchFamily="2" charset="2"/>
              <a:buChar char="v"/>
            </a:pPr>
            <a:r>
              <a:rPr lang="en-US" sz="1600" dirty="0">
                <a:solidFill>
                  <a:schemeClr val="accent3">
                    <a:lumMod val="50000"/>
                  </a:schemeClr>
                </a:solidFill>
              </a:rPr>
              <a:t>gather</a:t>
            </a:r>
          </a:p>
          <a:p>
            <a:pPr marL="285750" indent="-285750">
              <a:buClr>
                <a:schemeClr val="tx1"/>
              </a:buClr>
              <a:buFont typeface="Wingdings" panose="05000000000000000000" pitchFamily="2" charset="2"/>
              <a:buChar char="v"/>
            </a:pPr>
            <a:r>
              <a:rPr lang="en-US" sz="1600" dirty="0">
                <a:solidFill>
                  <a:schemeClr val="accent3">
                    <a:lumMod val="50000"/>
                  </a:schemeClr>
                </a:solidFill>
              </a:rPr>
              <a:t>collect and stay in contact with people that you meet</a:t>
            </a:r>
          </a:p>
          <a:p>
            <a:pPr marL="285750" indent="-285750">
              <a:buClr>
                <a:schemeClr val="tx1"/>
              </a:buClr>
              <a:buFont typeface="Wingdings" panose="05000000000000000000" pitchFamily="2" charset="2"/>
              <a:buChar char="v"/>
            </a:pPr>
            <a:r>
              <a:rPr lang="en-US" sz="1600" dirty="0">
                <a:solidFill>
                  <a:schemeClr val="accent3">
                    <a:lumMod val="50000"/>
                  </a:schemeClr>
                </a:solidFill>
              </a:rPr>
              <a:t>to make the social and connecting aspect of events effortless, seamless and fun to do</a:t>
            </a:r>
          </a:p>
          <a:p>
            <a:pPr marL="285750" indent="-285750">
              <a:buClr>
                <a:schemeClr val="tx1"/>
              </a:buClr>
              <a:buFont typeface="Wingdings" panose="05000000000000000000" pitchFamily="2" charset="2"/>
              <a:buChar char="v"/>
            </a:pPr>
            <a:r>
              <a:rPr lang="en-US" sz="1600" dirty="0">
                <a:solidFill>
                  <a:schemeClr val="accent3">
                    <a:lumMod val="50000"/>
                  </a:schemeClr>
                </a:solidFill>
              </a:rPr>
              <a:t>to give courage and ability to less outgoing people to connect and network more comfortably</a:t>
            </a:r>
          </a:p>
          <a:p>
            <a:pPr marL="285750" indent="-285750">
              <a:buClr>
                <a:schemeClr val="tx1"/>
              </a:buClr>
              <a:buFont typeface="Wingdings" panose="05000000000000000000" pitchFamily="2" charset="2"/>
              <a:buChar char="v"/>
            </a:pPr>
            <a:r>
              <a:rPr lang="en-US" sz="1600" dirty="0">
                <a:solidFill>
                  <a:schemeClr val="accent3">
                    <a:lumMod val="50000"/>
                  </a:schemeClr>
                </a:solidFill>
              </a:rPr>
              <a:t>to unify the social and personal networking aspect of events and put that in the hands of participants instead of vendors</a:t>
            </a:r>
          </a:p>
        </p:txBody>
      </p:sp>
      <p:sp>
        <p:nvSpPr>
          <p:cNvPr id="5" name="Google Shape;478;p35">
            <a:extLst>
              <a:ext uri="{FF2B5EF4-FFF2-40B4-BE49-F238E27FC236}">
                <a16:creationId xmlns:a16="http://schemas.microsoft.com/office/drawing/2014/main" id="{3E6528A2-AE5C-4176-861F-6C85F3729540}"/>
              </a:ext>
            </a:extLst>
          </p:cNvPr>
          <p:cNvSpPr txBox="1">
            <a:spLocks/>
          </p:cNvSpPr>
          <p:nvPr/>
        </p:nvSpPr>
        <p:spPr>
          <a:xfrm>
            <a:off x="6737597" y="664960"/>
            <a:ext cx="2406403" cy="436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spcBef>
                <a:spcPts val="0"/>
              </a:spcBef>
              <a:buNone/>
            </a:pPr>
            <a:r>
              <a:rPr lang="en-US" sz="1800" dirty="0">
                <a:solidFill>
                  <a:schemeClr val="tx1"/>
                </a:solidFill>
              </a:rPr>
              <a:t>A way for people to:</a:t>
            </a:r>
            <a:endParaRPr lang="en-US" sz="1800" dirty="0">
              <a:solidFill>
                <a:schemeClr val="accent3">
                  <a:lumMod val="50000"/>
                </a:schemeClr>
              </a:solidFill>
            </a:endParaRPr>
          </a:p>
        </p:txBody>
      </p:sp>
    </p:spTree>
    <p:extLst>
      <p:ext uri="{BB962C8B-B14F-4D97-AF65-F5344CB8AC3E}">
        <p14:creationId xmlns:p14="http://schemas.microsoft.com/office/powerpoint/2010/main" val="7350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animEffect transition="in" filter="fade">
                                      <p:cBhvr>
                                        <p:cTn id="7" dur="500"/>
                                        <p:tgtEl>
                                          <p:spTgt spid="47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8">
                                            <p:txEl>
                                              <p:pRg st="1" end="1"/>
                                            </p:txEl>
                                          </p:spTgt>
                                        </p:tgtEl>
                                        <p:attrNameLst>
                                          <p:attrName>style.visibility</p:attrName>
                                        </p:attrNameLst>
                                      </p:cBhvr>
                                      <p:to>
                                        <p:strVal val="visible"/>
                                      </p:to>
                                    </p:set>
                                    <p:animEffect transition="in" filter="fade">
                                      <p:cBhvr>
                                        <p:cTn id="11" dur="500"/>
                                        <p:tgtEl>
                                          <p:spTgt spid="478">
                                            <p:txEl>
                                              <p:pRg st="1" end="1"/>
                                            </p:txEl>
                                          </p:spTgt>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1000"/>
                                        <p:tgtEl>
                                          <p:spTgt spid="5">
                                            <p:txEl>
                                              <p:pRg st="0" end="0"/>
                                            </p:txEl>
                                          </p:spTgt>
                                        </p:tgtEl>
                                      </p:cBhvr>
                                    </p:animEffect>
                                    <p:anim calcmode="lin" valueType="num">
                                      <p:cBhvr>
                                        <p:cTn id="1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childTnLst>
                          </p:cTn>
                        </p:par>
                        <p:par>
                          <p:cTn id="30" fill="hold">
                            <p:stCondLst>
                              <p:cond delay="3500"/>
                            </p:stCondLst>
                            <p:childTnLst>
                              <p:par>
                                <p:cTn id="31" presetID="10" presetClass="entr" presetSubtype="0" fill="hold" nodeType="after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fade">
                                      <p:cBhvr>
                                        <p:cTn id="3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3354592" y="2088875"/>
            <a:ext cx="2434716" cy="2229200"/>
          </a:xfrm>
          <a:prstGeom prst="rect">
            <a:avLst/>
          </a:prstGeom>
        </p:spPr>
        <p:txBody>
          <a:bodyPr spcFirstLastPara="1" wrap="square" lIns="91425" tIns="91425" rIns="91425" bIns="91425" anchor="ctr" anchorCtr="0">
            <a:noAutofit/>
          </a:bodyPr>
          <a:lstStyle/>
          <a:p>
            <a:pPr marL="342900" lvl="0" indent="-342900" algn="l" rtl="0">
              <a:spcBef>
                <a:spcPts val="600"/>
              </a:spcBef>
              <a:spcAft>
                <a:spcPts val="0"/>
              </a:spcAft>
              <a:buFont typeface="Wingdings" panose="05000000000000000000" pitchFamily="2" charset="2"/>
              <a:buChar char="Ø"/>
            </a:pPr>
            <a:r>
              <a:rPr lang="en-US" dirty="0">
                <a:solidFill>
                  <a:schemeClr val="accent5">
                    <a:lumMod val="50000"/>
                  </a:schemeClr>
                </a:solidFill>
              </a:rPr>
              <a:t>React</a:t>
            </a:r>
          </a:p>
          <a:p>
            <a:pPr marL="342900" lvl="0" indent="-342900" algn="l" rtl="0">
              <a:spcBef>
                <a:spcPts val="600"/>
              </a:spcBef>
              <a:spcAft>
                <a:spcPts val="0"/>
              </a:spcAft>
              <a:buFont typeface="Wingdings" panose="05000000000000000000" pitchFamily="2" charset="2"/>
              <a:buChar char="Ø"/>
            </a:pPr>
            <a:r>
              <a:rPr lang="en-US" dirty="0">
                <a:solidFill>
                  <a:schemeClr val="accent5">
                    <a:lumMod val="50000"/>
                  </a:schemeClr>
                </a:solidFill>
              </a:rPr>
              <a:t>Auth0</a:t>
            </a:r>
          </a:p>
          <a:p>
            <a:pPr marL="342900" lvl="0" indent="-342900" algn="l" rtl="0">
              <a:spcBef>
                <a:spcPts val="600"/>
              </a:spcBef>
              <a:spcAft>
                <a:spcPts val="0"/>
              </a:spcAft>
              <a:buFont typeface="Wingdings" panose="05000000000000000000" pitchFamily="2" charset="2"/>
              <a:buChar char="Ø"/>
            </a:pPr>
            <a:r>
              <a:rPr lang="en-US" dirty="0">
                <a:solidFill>
                  <a:schemeClr val="accent5">
                    <a:lumMod val="50000"/>
                  </a:schemeClr>
                </a:solidFill>
              </a:rPr>
              <a:t>Reach Router</a:t>
            </a:r>
          </a:p>
          <a:p>
            <a:pPr marL="342900" lvl="0" indent="-342900" algn="l" rtl="0">
              <a:spcBef>
                <a:spcPts val="600"/>
              </a:spcBef>
              <a:spcAft>
                <a:spcPts val="0"/>
              </a:spcAft>
              <a:buFont typeface="Wingdings" panose="05000000000000000000" pitchFamily="2" charset="2"/>
              <a:buChar char="Ø"/>
            </a:pPr>
            <a:r>
              <a:rPr lang="en-US" dirty="0">
                <a:solidFill>
                  <a:schemeClr val="accent5">
                    <a:lumMod val="50000"/>
                  </a:schemeClr>
                </a:solidFill>
              </a:rPr>
              <a:t>Tailwind CSS</a:t>
            </a:r>
            <a:endParaRPr dirty="0">
              <a:solidFill>
                <a:schemeClr val="accent5">
                  <a:lumMod val="50000"/>
                </a:schemeClr>
              </a:solidFill>
            </a:endParaRPr>
          </a:p>
        </p:txBody>
      </p:sp>
      <p:sp>
        <p:nvSpPr>
          <p:cNvPr id="275" name="Google Shape;275;p18"/>
          <p:cNvSpPr txBox="1">
            <a:spLocks noGrp="1"/>
          </p:cNvSpPr>
          <p:nvPr>
            <p:ph type="sldNum" idx="12"/>
          </p:nvPr>
        </p:nvSpPr>
        <p:spPr>
          <a:xfrm>
            <a:off x="4116400" y="4807500"/>
            <a:ext cx="911100" cy="3360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29</a:t>
            </a:fld>
            <a:endParaRPr dirty="0">
              <a:solidFill>
                <a:schemeClr val="tx1"/>
              </a:solidFill>
            </a:endParaRPr>
          </a:p>
        </p:txBody>
      </p:sp>
      <p:sp>
        <p:nvSpPr>
          <p:cNvPr id="2" name="Title 1">
            <a:extLst>
              <a:ext uri="{FF2B5EF4-FFF2-40B4-BE49-F238E27FC236}">
                <a16:creationId xmlns:a16="http://schemas.microsoft.com/office/drawing/2014/main" id="{457FB0E4-CBB9-4CED-96E9-0130E7646BD6}"/>
              </a:ext>
            </a:extLst>
          </p:cNvPr>
          <p:cNvSpPr>
            <a:spLocks noGrp="1"/>
          </p:cNvSpPr>
          <p:nvPr>
            <p:ph type="title" idx="4294967295"/>
          </p:nvPr>
        </p:nvSpPr>
        <p:spPr>
          <a:xfrm>
            <a:off x="2447924" y="825425"/>
            <a:ext cx="4248151" cy="618950"/>
          </a:xfrm>
        </p:spPr>
        <p:txBody>
          <a:bodyPr/>
          <a:lstStyle/>
          <a:p>
            <a:pPr algn="ctr"/>
            <a:r>
              <a:rPr lang="en-US" dirty="0">
                <a:latin typeface="+mj-lt"/>
              </a:rPr>
              <a:t>TECH STACK</a:t>
            </a:r>
          </a:p>
        </p:txBody>
      </p:sp>
      <p:sp>
        <p:nvSpPr>
          <p:cNvPr id="3" name="Rectangle 2">
            <a:extLst>
              <a:ext uri="{FF2B5EF4-FFF2-40B4-BE49-F238E27FC236}">
                <a16:creationId xmlns:a16="http://schemas.microsoft.com/office/drawing/2014/main" id="{B1D00236-C583-4F1E-AD81-462B538D6128}"/>
              </a:ext>
            </a:extLst>
          </p:cNvPr>
          <p:cNvSpPr/>
          <p:nvPr/>
        </p:nvSpPr>
        <p:spPr>
          <a:xfrm>
            <a:off x="4116400" y="180975"/>
            <a:ext cx="1065200" cy="6444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08780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74">
                                            <p:txEl>
                                              <p:pRg st="0" end="0"/>
                                            </p:txEl>
                                          </p:spTgt>
                                        </p:tgtEl>
                                        <p:attrNameLst>
                                          <p:attrName>style.visibility</p:attrName>
                                        </p:attrNameLst>
                                      </p:cBhvr>
                                      <p:to>
                                        <p:strVal val="visible"/>
                                      </p:to>
                                    </p:set>
                                    <p:animEffect transition="in" filter="randombar(horizontal)">
                                      <p:cBhvr>
                                        <p:cTn id="11" dur="500"/>
                                        <p:tgtEl>
                                          <p:spTgt spid="274">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74">
                                            <p:txEl>
                                              <p:pRg st="1" end="1"/>
                                            </p:txEl>
                                          </p:spTgt>
                                        </p:tgtEl>
                                        <p:attrNameLst>
                                          <p:attrName>style.visibility</p:attrName>
                                        </p:attrNameLst>
                                      </p:cBhvr>
                                      <p:to>
                                        <p:strVal val="visible"/>
                                      </p:to>
                                    </p:set>
                                    <p:animEffect transition="in" filter="randombar(horizontal)">
                                      <p:cBhvr>
                                        <p:cTn id="15" dur="500"/>
                                        <p:tgtEl>
                                          <p:spTgt spid="274">
                                            <p:txEl>
                                              <p:pRg st="1" end="1"/>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74">
                                            <p:txEl>
                                              <p:pRg st="2" end="2"/>
                                            </p:txEl>
                                          </p:spTgt>
                                        </p:tgtEl>
                                        <p:attrNameLst>
                                          <p:attrName>style.visibility</p:attrName>
                                        </p:attrNameLst>
                                      </p:cBhvr>
                                      <p:to>
                                        <p:strVal val="visible"/>
                                      </p:to>
                                    </p:set>
                                    <p:animEffect transition="in" filter="randombar(horizontal)">
                                      <p:cBhvr>
                                        <p:cTn id="19" dur="500"/>
                                        <p:tgtEl>
                                          <p:spTgt spid="274">
                                            <p:txEl>
                                              <p:pRg st="2" end="2"/>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74">
                                            <p:txEl>
                                              <p:pRg st="3" end="3"/>
                                            </p:txEl>
                                          </p:spTgt>
                                        </p:tgtEl>
                                        <p:attrNameLst>
                                          <p:attrName>style.visibility</p:attrName>
                                        </p:attrNameLst>
                                      </p:cBhvr>
                                      <p:to>
                                        <p:strVal val="visible"/>
                                      </p:to>
                                    </p:set>
                                    <p:animEffect transition="in" filter="randombar(horizontal)">
                                      <p:cBhvr>
                                        <p:cTn id="23" dur="500"/>
                                        <p:tgtEl>
                                          <p:spTgt spid="2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2" name="Rectangle 1">
            <a:extLst>
              <a:ext uri="{FF2B5EF4-FFF2-40B4-BE49-F238E27FC236}">
                <a16:creationId xmlns:a16="http://schemas.microsoft.com/office/drawing/2014/main" id="{959F990B-2C52-4E78-88C5-FE95035A250F}"/>
              </a:ext>
            </a:extLst>
          </p:cNvPr>
          <p:cNvSpPr/>
          <p:nvPr/>
        </p:nvSpPr>
        <p:spPr>
          <a:xfrm>
            <a:off x="3045759" y="0"/>
            <a:ext cx="6098241" cy="5143500"/>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Google Shape;384;p29"/>
          <p:cNvSpPr txBox="1">
            <a:spLocks noGrp="1"/>
          </p:cNvSpPr>
          <p:nvPr>
            <p:ph type="ctrTitle" idx="4294967295"/>
          </p:nvPr>
        </p:nvSpPr>
        <p:spPr>
          <a:xfrm>
            <a:off x="3407457" y="110974"/>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solidFill>
                  <a:srgbClr val="FFFFFF"/>
                </a:solidFill>
                <a:latin typeface="+mj-lt"/>
              </a:rPr>
              <a:t>Background</a:t>
            </a:r>
            <a:endParaRPr sz="4800" dirty="0">
              <a:solidFill>
                <a:srgbClr val="FFFFFF"/>
              </a:solidFill>
              <a:latin typeface="+mj-lt"/>
            </a:endParaRPr>
          </a:p>
        </p:txBody>
      </p:sp>
      <p:sp>
        <p:nvSpPr>
          <p:cNvPr id="385" name="Google Shape;385;p29"/>
          <p:cNvSpPr txBox="1">
            <a:spLocks noGrp="1"/>
          </p:cNvSpPr>
          <p:nvPr>
            <p:ph type="subTitle" idx="4294967295"/>
          </p:nvPr>
        </p:nvSpPr>
        <p:spPr>
          <a:xfrm>
            <a:off x="3645443" y="1005874"/>
            <a:ext cx="4905600" cy="3818311"/>
          </a:xfrm>
          <a:prstGeom prst="rect">
            <a:avLst/>
          </a:prstGeom>
        </p:spPr>
        <p:txBody>
          <a:bodyPr spcFirstLastPara="1" wrap="square" lIns="91425" tIns="91425" rIns="91425" bIns="91425" anchor="t" anchorCtr="0">
            <a:noAutofit/>
          </a:bodyPr>
          <a:lstStyle/>
          <a:p>
            <a:pPr lvl="0">
              <a:spcBef>
                <a:spcPts val="300"/>
              </a:spcBef>
              <a:spcAft>
                <a:spcPts val="300"/>
              </a:spcAft>
              <a:buClr>
                <a:schemeClr val="tx1"/>
              </a:buClr>
            </a:pPr>
            <a:r>
              <a:rPr lang="en-US" sz="1800" dirty="0">
                <a:solidFill>
                  <a:schemeClr val="tx1"/>
                </a:solidFill>
              </a:rPr>
              <a:t>retail </a:t>
            </a:r>
          </a:p>
          <a:p>
            <a:pPr lvl="0">
              <a:spcBef>
                <a:spcPts val="300"/>
              </a:spcBef>
              <a:spcAft>
                <a:spcPts val="300"/>
              </a:spcAft>
              <a:buClr>
                <a:schemeClr val="tx1"/>
              </a:buClr>
            </a:pPr>
            <a:r>
              <a:rPr lang="en-US" sz="1800" dirty="0">
                <a:solidFill>
                  <a:schemeClr val="tx1"/>
                </a:solidFill>
              </a:rPr>
              <a:t>customer service </a:t>
            </a:r>
          </a:p>
          <a:p>
            <a:pPr lvl="0">
              <a:spcBef>
                <a:spcPts val="300"/>
              </a:spcBef>
              <a:spcAft>
                <a:spcPts val="300"/>
              </a:spcAft>
              <a:buClr>
                <a:schemeClr val="tx1"/>
              </a:buClr>
            </a:pPr>
            <a:r>
              <a:rPr lang="en-US" sz="1800" dirty="0">
                <a:solidFill>
                  <a:schemeClr val="tx1"/>
                </a:solidFill>
              </a:rPr>
              <a:t>project manager at Kinkos</a:t>
            </a:r>
          </a:p>
          <a:p>
            <a:pPr lvl="0">
              <a:spcBef>
                <a:spcPts val="300"/>
              </a:spcBef>
              <a:spcAft>
                <a:spcPts val="300"/>
              </a:spcAft>
              <a:buClr>
                <a:schemeClr val="tx1"/>
              </a:buClr>
            </a:pPr>
            <a:r>
              <a:rPr lang="en-US" sz="1800" dirty="0">
                <a:solidFill>
                  <a:schemeClr val="tx1"/>
                </a:solidFill>
              </a:rPr>
              <a:t>general news department manager of gaming league, readership over 500k</a:t>
            </a:r>
          </a:p>
          <a:p>
            <a:pPr lvl="0">
              <a:spcBef>
                <a:spcPts val="300"/>
              </a:spcBef>
              <a:spcAft>
                <a:spcPts val="300"/>
              </a:spcAft>
              <a:buClr>
                <a:schemeClr val="tx1"/>
              </a:buClr>
            </a:pPr>
            <a:r>
              <a:rPr lang="en-US" sz="1800" dirty="0">
                <a:solidFill>
                  <a:schemeClr val="tx1"/>
                </a:solidFill>
              </a:rPr>
              <a:t>book published</a:t>
            </a:r>
          </a:p>
          <a:p>
            <a:pPr lvl="0">
              <a:spcBef>
                <a:spcPts val="300"/>
              </a:spcBef>
              <a:spcAft>
                <a:spcPts val="300"/>
              </a:spcAft>
              <a:buClr>
                <a:schemeClr val="tx1"/>
              </a:buClr>
            </a:pPr>
            <a:r>
              <a:rPr lang="en-US" sz="1800" dirty="0">
                <a:solidFill>
                  <a:schemeClr val="tx1"/>
                </a:solidFill>
              </a:rPr>
              <a:t>magazine articles, including on front cover of Massive &amp; Computer Games Magazines</a:t>
            </a:r>
          </a:p>
          <a:p>
            <a:pPr lvl="0">
              <a:spcBef>
                <a:spcPts val="300"/>
              </a:spcBef>
              <a:spcAft>
                <a:spcPts val="300"/>
              </a:spcAft>
              <a:buClr>
                <a:schemeClr val="tx1"/>
              </a:buClr>
            </a:pPr>
            <a:r>
              <a:rPr lang="en-US" sz="1800" dirty="0">
                <a:solidFill>
                  <a:schemeClr val="tx1"/>
                </a:solidFill>
              </a:rPr>
              <a:t>member of extremely high-performing team in WoW, ranked 25 out of 10,000</a:t>
            </a:r>
          </a:p>
          <a:p>
            <a:pPr lvl="0">
              <a:spcBef>
                <a:spcPts val="300"/>
              </a:spcBef>
              <a:spcAft>
                <a:spcPts val="300"/>
              </a:spcAft>
              <a:buClr>
                <a:schemeClr val="tx1"/>
              </a:buClr>
            </a:pPr>
            <a:r>
              <a:rPr lang="en-US" sz="1800" dirty="0">
                <a:solidFill>
                  <a:schemeClr val="tx1"/>
                </a:solidFill>
              </a:rPr>
              <a:t>Built my own computers</a:t>
            </a:r>
          </a:p>
        </p:txBody>
      </p:sp>
      <p:sp>
        <p:nvSpPr>
          <p:cNvPr id="390" name="Google Shape;390;p29"/>
          <p:cNvSpPr txBox="1">
            <a:spLocks noGrp="1"/>
          </p:cNvSpPr>
          <p:nvPr>
            <p:ph type="sldNum" idx="12"/>
          </p:nvPr>
        </p:nvSpPr>
        <p:spPr>
          <a:xfrm>
            <a:off x="8808000" y="2208175"/>
            <a:ext cx="336000" cy="727200"/>
          </a:xfrm>
          <a:prstGeom prst="rect">
            <a:avLst/>
          </a:prstGeom>
          <a:solidFill>
            <a:schemeClr val="accent5">
              <a:lumMod val="9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accent5">
                    <a:lumMod val="50000"/>
                  </a:schemeClr>
                </a:solidFill>
              </a:rPr>
              <a:t>3</a:t>
            </a:fld>
            <a:endParaRPr dirty="0">
              <a:solidFill>
                <a:schemeClr val="accent5">
                  <a:lumMod val="50000"/>
                </a:schemeClr>
              </a:solidFill>
            </a:endParaRPr>
          </a:p>
        </p:txBody>
      </p:sp>
      <p:pic>
        <p:nvPicPr>
          <p:cNvPr id="3" name="Picture 2">
            <a:extLst>
              <a:ext uri="{FF2B5EF4-FFF2-40B4-BE49-F238E27FC236}">
                <a16:creationId xmlns:a16="http://schemas.microsoft.com/office/drawing/2014/main" id="{099FE44F-36EE-417A-AC83-3562C350682F}"/>
              </a:ext>
            </a:extLst>
          </p:cNvPr>
          <p:cNvPicPr>
            <a:picLocks noChangeAspect="1"/>
          </p:cNvPicPr>
          <p:nvPr/>
        </p:nvPicPr>
        <p:blipFill>
          <a:blip r:embed="rId3"/>
          <a:srcRect/>
          <a:stretch/>
        </p:blipFill>
        <p:spPr>
          <a:xfrm>
            <a:off x="0" y="2097741"/>
            <a:ext cx="3045759" cy="3045759"/>
          </a:xfrm>
          <a:prstGeom prst="rect">
            <a:avLst/>
          </a:prstGeom>
        </p:spPr>
      </p:pic>
    </p:spTree>
    <p:extLst>
      <p:ext uri="{BB962C8B-B14F-4D97-AF65-F5344CB8AC3E}">
        <p14:creationId xmlns:p14="http://schemas.microsoft.com/office/powerpoint/2010/main" val="2894863328"/>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4"/>
                                        </p:tgtEl>
                                        <p:attrNameLst>
                                          <p:attrName>style.visibility</p:attrName>
                                        </p:attrNameLst>
                                      </p:cBhvr>
                                      <p:to>
                                        <p:strVal val="visible"/>
                                      </p:to>
                                    </p:set>
                                    <p:anim calcmode="lin" valueType="num">
                                      <p:cBhvr additive="base">
                                        <p:cTn id="12" dur="500" fill="hold"/>
                                        <p:tgtEl>
                                          <p:spTgt spid="384"/>
                                        </p:tgtEl>
                                        <p:attrNameLst>
                                          <p:attrName>ppt_x</p:attrName>
                                        </p:attrNameLst>
                                      </p:cBhvr>
                                      <p:tavLst>
                                        <p:tav tm="0">
                                          <p:val>
                                            <p:strVal val="0-#ppt_w/2"/>
                                          </p:val>
                                        </p:tav>
                                        <p:tav tm="100000">
                                          <p:val>
                                            <p:strVal val="#ppt_x"/>
                                          </p:val>
                                        </p:tav>
                                      </p:tavLst>
                                    </p:anim>
                                    <p:anim calcmode="lin" valueType="num">
                                      <p:cBhvr additive="base">
                                        <p:cTn id="13" dur="500" fill="hold"/>
                                        <p:tgtEl>
                                          <p:spTgt spid="38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85">
                                            <p:txEl>
                                              <p:pRg st="0" end="0"/>
                                            </p:txEl>
                                          </p:spTgt>
                                        </p:tgtEl>
                                        <p:attrNameLst>
                                          <p:attrName>style.visibility</p:attrName>
                                        </p:attrNameLst>
                                      </p:cBhvr>
                                      <p:to>
                                        <p:strVal val="visible"/>
                                      </p:to>
                                    </p:set>
                                    <p:anim calcmode="lin" valueType="num">
                                      <p:cBhvr additive="base">
                                        <p:cTn id="17" dur="500" fill="hold"/>
                                        <p:tgtEl>
                                          <p:spTgt spid="385">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85">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85">
                                            <p:txEl>
                                              <p:pRg st="1" end="1"/>
                                            </p:txEl>
                                          </p:spTgt>
                                        </p:tgtEl>
                                        <p:attrNameLst>
                                          <p:attrName>style.visibility</p:attrName>
                                        </p:attrNameLst>
                                      </p:cBhvr>
                                      <p:to>
                                        <p:strVal val="visible"/>
                                      </p:to>
                                    </p:set>
                                    <p:anim calcmode="lin" valueType="num">
                                      <p:cBhvr additive="base">
                                        <p:cTn id="22" dur="500" fill="hold"/>
                                        <p:tgtEl>
                                          <p:spTgt spid="385">
                                            <p:txEl>
                                              <p:pRg st="1" end="1"/>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85">
                                            <p:txEl>
                                              <p:pRg st="1" end="1"/>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385">
                                            <p:txEl>
                                              <p:pRg st="2" end="2"/>
                                            </p:txEl>
                                          </p:spTgt>
                                        </p:tgtEl>
                                        <p:attrNameLst>
                                          <p:attrName>style.visibility</p:attrName>
                                        </p:attrNameLst>
                                      </p:cBhvr>
                                      <p:to>
                                        <p:strVal val="visible"/>
                                      </p:to>
                                    </p:set>
                                    <p:anim calcmode="lin" valueType="num">
                                      <p:cBhvr additive="base">
                                        <p:cTn id="27" dur="500" fill="hold"/>
                                        <p:tgtEl>
                                          <p:spTgt spid="385">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85">
                                            <p:txEl>
                                              <p:pRg st="2" end="2"/>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385">
                                            <p:txEl>
                                              <p:pRg st="3" end="3"/>
                                            </p:txEl>
                                          </p:spTgt>
                                        </p:tgtEl>
                                        <p:attrNameLst>
                                          <p:attrName>style.visibility</p:attrName>
                                        </p:attrNameLst>
                                      </p:cBhvr>
                                      <p:to>
                                        <p:strVal val="visible"/>
                                      </p:to>
                                    </p:set>
                                    <p:anim calcmode="lin" valueType="num">
                                      <p:cBhvr additive="base">
                                        <p:cTn id="32" dur="500" fill="hold"/>
                                        <p:tgtEl>
                                          <p:spTgt spid="385">
                                            <p:txEl>
                                              <p:pRg st="3" end="3"/>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85">
                                            <p:txEl>
                                              <p:pRg st="3" end="3"/>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385">
                                            <p:txEl>
                                              <p:pRg st="4" end="4"/>
                                            </p:txEl>
                                          </p:spTgt>
                                        </p:tgtEl>
                                        <p:attrNameLst>
                                          <p:attrName>style.visibility</p:attrName>
                                        </p:attrNameLst>
                                      </p:cBhvr>
                                      <p:to>
                                        <p:strVal val="visible"/>
                                      </p:to>
                                    </p:set>
                                    <p:anim calcmode="lin" valueType="num">
                                      <p:cBhvr additive="base">
                                        <p:cTn id="37" dur="500" fill="hold"/>
                                        <p:tgtEl>
                                          <p:spTgt spid="38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5">
                                            <p:txEl>
                                              <p:pRg st="4" end="4"/>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385">
                                            <p:txEl>
                                              <p:pRg st="5" end="5"/>
                                            </p:txEl>
                                          </p:spTgt>
                                        </p:tgtEl>
                                        <p:attrNameLst>
                                          <p:attrName>style.visibility</p:attrName>
                                        </p:attrNameLst>
                                      </p:cBhvr>
                                      <p:to>
                                        <p:strVal val="visible"/>
                                      </p:to>
                                    </p:set>
                                    <p:anim calcmode="lin" valueType="num">
                                      <p:cBhvr additive="base">
                                        <p:cTn id="42" dur="500" fill="hold"/>
                                        <p:tgtEl>
                                          <p:spTgt spid="385">
                                            <p:txEl>
                                              <p:pRg st="5" end="5"/>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385">
                                            <p:txEl>
                                              <p:pRg st="5" end="5"/>
                                            </p:tx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385">
                                            <p:txEl>
                                              <p:pRg st="6" end="6"/>
                                            </p:txEl>
                                          </p:spTgt>
                                        </p:tgtEl>
                                        <p:attrNameLst>
                                          <p:attrName>style.visibility</p:attrName>
                                        </p:attrNameLst>
                                      </p:cBhvr>
                                      <p:to>
                                        <p:strVal val="visible"/>
                                      </p:to>
                                    </p:set>
                                    <p:anim calcmode="lin" valueType="num">
                                      <p:cBhvr additive="base">
                                        <p:cTn id="47" dur="500" fill="hold"/>
                                        <p:tgtEl>
                                          <p:spTgt spid="385">
                                            <p:txEl>
                                              <p:pRg st="6" end="6"/>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5">
                                            <p:txEl>
                                              <p:pRg st="6" end="6"/>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385">
                                            <p:txEl>
                                              <p:pRg st="7" end="7"/>
                                            </p:txEl>
                                          </p:spTgt>
                                        </p:tgtEl>
                                        <p:attrNameLst>
                                          <p:attrName>style.visibility</p:attrName>
                                        </p:attrNameLst>
                                      </p:cBhvr>
                                      <p:to>
                                        <p:strVal val="visible"/>
                                      </p:to>
                                    </p:set>
                                    <p:anim calcmode="lin" valueType="num">
                                      <p:cBhvr additive="base">
                                        <p:cTn id="52" dur="500" fill="hold"/>
                                        <p:tgtEl>
                                          <p:spTgt spid="385">
                                            <p:txEl>
                                              <p:pRg st="7" end="7"/>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38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925500" y="992674"/>
            <a:ext cx="3447000" cy="3492600"/>
          </a:xfrm>
          <a:prstGeom prst="rect">
            <a:avLst/>
          </a:prstGeom>
        </p:spPr>
        <p:txBody>
          <a:bodyPr spcFirstLastPara="1" wrap="square" lIns="91425" tIns="91425" rIns="91425" bIns="91425" anchor="ctr" anchorCtr="0">
            <a:noAutofit/>
          </a:bodyPr>
          <a:lstStyle/>
          <a:p>
            <a:pPr marL="342900" lvl="0" indent="-342900" algn="l">
              <a:buClr>
                <a:schemeClr val="accent5">
                  <a:lumMod val="50000"/>
                </a:schemeClr>
              </a:buClr>
              <a:buFont typeface="Wingdings" panose="05000000000000000000" pitchFamily="2" charset="2"/>
              <a:buChar char="v"/>
            </a:pPr>
            <a:r>
              <a:rPr lang="en-US" sz="2000" dirty="0">
                <a:solidFill>
                  <a:schemeClr val="accent5">
                    <a:lumMod val="50000"/>
                  </a:schemeClr>
                </a:solidFill>
              </a:rPr>
              <a:t>giving users the ability to connect with each other through the app</a:t>
            </a:r>
          </a:p>
          <a:p>
            <a:pPr marL="342900" lvl="0" indent="-342900" algn="l">
              <a:buClr>
                <a:schemeClr val="accent5">
                  <a:lumMod val="50000"/>
                </a:schemeClr>
              </a:buClr>
              <a:buFont typeface="Wingdings" panose="05000000000000000000" pitchFamily="2" charset="2"/>
              <a:buChar char="v"/>
            </a:pPr>
            <a:r>
              <a:rPr lang="en-US" sz="2000" dirty="0">
                <a:solidFill>
                  <a:schemeClr val="accent5">
                    <a:lumMod val="50000"/>
                  </a:schemeClr>
                </a:solidFill>
              </a:rPr>
              <a:t>getting and storing contacts in a fast and simple way</a:t>
            </a:r>
          </a:p>
          <a:p>
            <a:pPr marL="342900" lvl="0" indent="-342900" algn="l">
              <a:buClr>
                <a:schemeClr val="accent5">
                  <a:lumMod val="50000"/>
                </a:schemeClr>
              </a:buClr>
              <a:buFont typeface="Wingdings" panose="05000000000000000000" pitchFamily="2" charset="2"/>
              <a:buChar char="v"/>
            </a:pPr>
            <a:r>
              <a:rPr lang="en-US" sz="2000" dirty="0">
                <a:solidFill>
                  <a:schemeClr val="accent5">
                    <a:lumMod val="50000"/>
                  </a:schemeClr>
                </a:solidFill>
              </a:rPr>
              <a:t>contact messaging ability</a:t>
            </a:r>
          </a:p>
          <a:p>
            <a:pPr marL="342900" lvl="0" indent="-342900" algn="l">
              <a:buClr>
                <a:schemeClr val="accent5">
                  <a:lumMod val="50000"/>
                </a:schemeClr>
              </a:buClr>
              <a:buFont typeface="Wingdings" panose="05000000000000000000" pitchFamily="2" charset="2"/>
              <a:buChar char="v"/>
            </a:pPr>
            <a:r>
              <a:rPr lang="en-US" sz="2000" dirty="0">
                <a:solidFill>
                  <a:schemeClr val="accent5">
                    <a:lumMod val="50000"/>
                  </a:schemeClr>
                </a:solidFill>
              </a:rPr>
              <a:t>finding out where you met the contacts</a:t>
            </a:r>
            <a:endParaRPr sz="2000" dirty="0">
              <a:solidFill>
                <a:schemeClr val="accent5">
                  <a:lumMod val="50000"/>
                </a:schemeClr>
              </a:solidFill>
            </a:endParaRPr>
          </a:p>
        </p:txBody>
      </p:sp>
      <p:sp>
        <p:nvSpPr>
          <p:cNvPr id="275" name="Google Shape;275;p18"/>
          <p:cNvSpPr txBox="1">
            <a:spLocks noGrp="1"/>
          </p:cNvSpPr>
          <p:nvPr>
            <p:ph type="sldNum" idx="12"/>
          </p:nvPr>
        </p:nvSpPr>
        <p:spPr>
          <a:xfrm>
            <a:off x="4116400" y="4807500"/>
            <a:ext cx="911100" cy="3360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30</a:t>
            </a:fld>
            <a:endParaRPr dirty="0">
              <a:solidFill>
                <a:schemeClr val="tx1"/>
              </a:solidFill>
            </a:endParaRPr>
          </a:p>
        </p:txBody>
      </p:sp>
      <p:sp>
        <p:nvSpPr>
          <p:cNvPr id="3" name="Rectangle 2">
            <a:extLst>
              <a:ext uri="{FF2B5EF4-FFF2-40B4-BE49-F238E27FC236}">
                <a16:creationId xmlns:a16="http://schemas.microsoft.com/office/drawing/2014/main" id="{B1D00236-C583-4F1E-AD81-462B538D6128}"/>
              </a:ext>
            </a:extLst>
          </p:cNvPr>
          <p:cNvSpPr/>
          <p:nvPr/>
        </p:nvSpPr>
        <p:spPr>
          <a:xfrm>
            <a:off x="4116400" y="180975"/>
            <a:ext cx="1065200" cy="6444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7FB0E4-CBB9-4CED-96E9-0130E7646BD6}"/>
              </a:ext>
            </a:extLst>
          </p:cNvPr>
          <p:cNvSpPr>
            <a:spLocks noGrp="1"/>
          </p:cNvSpPr>
          <p:nvPr>
            <p:ph type="title" idx="4294967295"/>
          </p:nvPr>
        </p:nvSpPr>
        <p:spPr>
          <a:xfrm>
            <a:off x="2447924" y="219838"/>
            <a:ext cx="4248151" cy="644451"/>
          </a:xfrm>
        </p:spPr>
        <p:txBody>
          <a:bodyPr/>
          <a:lstStyle/>
          <a:p>
            <a:pPr algn="ctr"/>
            <a:r>
              <a:rPr lang="en-US" dirty="0">
                <a:solidFill>
                  <a:schemeClr val="accent5">
                    <a:lumMod val="50000"/>
                  </a:schemeClr>
                </a:solidFill>
                <a:latin typeface="+mj-lt"/>
              </a:rPr>
              <a:t>FEATURES</a:t>
            </a:r>
          </a:p>
        </p:txBody>
      </p:sp>
    </p:spTree>
    <p:extLst>
      <p:ext uri="{BB962C8B-B14F-4D97-AF65-F5344CB8AC3E}">
        <p14:creationId xmlns:p14="http://schemas.microsoft.com/office/powerpoint/2010/main" val="37215393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4">
                                            <p:txEl>
                                              <p:pRg st="0" end="0"/>
                                            </p:txEl>
                                          </p:spTgt>
                                        </p:tgtEl>
                                        <p:attrNameLst>
                                          <p:attrName>style.visibility</p:attrName>
                                        </p:attrNameLst>
                                      </p:cBhvr>
                                      <p:to>
                                        <p:strVal val="visible"/>
                                      </p:to>
                                    </p:set>
                                    <p:animEffect transition="in" filter="wipe(left)">
                                      <p:cBhvr>
                                        <p:cTn id="11" dur="500"/>
                                        <p:tgtEl>
                                          <p:spTgt spid="27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4">
                                            <p:txEl>
                                              <p:pRg st="1" end="1"/>
                                            </p:txEl>
                                          </p:spTgt>
                                        </p:tgtEl>
                                        <p:attrNameLst>
                                          <p:attrName>style.visibility</p:attrName>
                                        </p:attrNameLst>
                                      </p:cBhvr>
                                      <p:to>
                                        <p:strVal val="visible"/>
                                      </p:to>
                                    </p:set>
                                    <p:animEffect transition="in" filter="wipe(left)">
                                      <p:cBhvr>
                                        <p:cTn id="15" dur="500"/>
                                        <p:tgtEl>
                                          <p:spTgt spid="274">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4">
                                            <p:txEl>
                                              <p:pRg st="2" end="2"/>
                                            </p:txEl>
                                          </p:spTgt>
                                        </p:tgtEl>
                                        <p:attrNameLst>
                                          <p:attrName>style.visibility</p:attrName>
                                        </p:attrNameLst>
                                      </p:cBhvr>
                                      <p:to>
                                        <p:strVal val="visible"/>
                                      </p:to>
                                    </p:set>
                                    <p:animEffect transition="in" filter="wipe(left)">
                                      <p:cBhvr>
                                        <p:cTn id="19" dur="500"/>
                                        <p:tgtEl>
                                          <p:spTgt spid="274">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74">
                                            <p:txEl>
                                              <p:pRg st="3" end="3"/>
                                            </p:txEl>
                                          </p:spTgt>
                                        </p:tgtEl>
                                        <p:attrNameLst>
                                          <p:attrName>style.visibility</p:attrName>
                                        </p:attrNameLst>
                                      </p:cBhvr>
                                      <p:to>
                                        <p:strVal val="visible"/>
                                      </p:to>
                                    </p:set>
                                    <p:animEffect transition="in" filter="wipe(left)">
                                      <p:cBhvr>
                                        <p:cTn id="23" dur="500"/>
                                        <p:tgtEl>
                                          <p:spTgt spid="2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uiExpand="1" build="p"/>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498834" y="1864639"/>
            <a:ext cx="4146331" cy="1414222"/>
          </a:xfrm>
          <a:prstGeom prst="rect">
            <a:avLst/>
          </a:prstGeom>
        </p:spPr>
        <p:txBody>
          <a:bodyPr spcFirstLastPara="1" wrap="square" lIns="91425" tIns="91425" rIns="91425" bIns="91425" anchor="b" anchorCtr="0">
            <a:noAutofit/>
          </a:bodyPr>
          <a:lstStyle/>
          <a:p>
            <a:pPr lvl="0"/>
            <a:r>
              <a:rPr lang="en-US" dirty="0"/>
              <a:t>PROJECT:  </a:t>
            </a:r>
            <a:br>
              <a:rPr lang="en-US" dirty="0"/>
            </a:br>
            <a:r>
              <a:rPr lang="en-US" dirty="0"/>
              <a:t>SWAAP</a:t>
            </a:r>
            <a:endParaRPr dirty="0">
              <a:latin typeface="+mj-lt"/>
            </a:endParaRPr>
          </a:p>
        </p:txBody>
      </p:sp>
    </p:spTree>
    <p:extLst>
      <p:ext uri="{BB962C8B-B14F-4D97-AF65-F5344CB8AC3E}">
        <p14:creationId xmlns:p14="http://schemas.microsoft.com/office/powerpoint/2010/main" val="39053492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8" name="Rectangle 7">
            <a:extLst>
              <a:ext uri="{FF2B5EF4-FFF2-40B4-BE49-F238E27FC236}">
                <a16:creationId xmlns:a16="http://schemas.microsoft.com/office/drawing/2014/main" id="{85269885-4034-4917-A2A7-BA6D1CF8BB80}"/>
              </a:ext>
            </a:extLst>
          </p:cNvPr>
          <p:cNvSpPr/>
          <p:nvPr/>
        </p:nvSpPr>
        <p:spPr>
          <a:xfrm>
            <a:off x="3045759" y="0"/>
            <a:ext cx="6098241" cy="5143500"/>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Google Shape;475;p35"/>
          <p:cNvSpPr/>
          <p:nvPr/>
        </p:nvSpPr>
        <p:spPr>
          <a:xfrm>
            <a:off x="3693400" y="725225"/>
            <a:ext cx="4807549" cy="374273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dirty="0"/>
          </a:p>
        </p:txBody>
      </p:sp>
      <p:sp>
        <p:nvSpPr>
          <p:cNvPr id="478" name="Google Shape;478;p35"/>
          <p:cNvSpPr txBox="1">
            <a:spLocks noGrp="1"/>
          </p:cNvSpPr>
          <p:nvPr>
            <p:ph type="body" idx="4294967295"/>
          </p:nvPr>
        </p:nvSpPr>
        <p:spPr>
          <a:xfrm>
            <a:off x="485849" y="211608"/>
            <a:ext cx="2279409" cy="272376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solidFill>
                  <a:schemeClr val="accent3">
                    <a:lumMod val="50000"/>
                  </a:schemeClr>
                </a:solidFill>
                <a:latin typeface="Miriam Libre"/>
                <a:ea typeface="Miriam Libre"/>
                <a:cs typeface="Miriam Libre"/>
                <a:sym typeface="Miriam Libre"/>
              </a:rPr>
              <a:t>PROJECT:</a:t>
            </a:r>
          </a:p>
          <a:p>
            <a:pPr marL="0" lvl="0" indent="0" algn="l" rtl="0">
              <a:spcBef>
                <a:spcPts val="600"/>
              </a:spcBef>
              <a:spcAft>
                <a:spcPts val="0"/>
              </a:spcAft>
              <a:buNone/>
            </a:pPr>
            <a:endParaRPr lang="en-US" sz="1200" dirty="0">
              <a:solidFill>
                <a:schemeClr val="accent3">
                  <a:lumMod val="50000"/>
                </a:schemeClr>
              </a:solidFill>
              <a:latin typeface="Miriam Libre"/>
              <a:ea typeface="Miriam Libre"/>
              <a:cs typeface="Miriam Libre"/>
              <a:sym typeface="Miriam Libre"/>
            </a:endParaRPr>
          </a:p>
          <a:p>
            <a:pPr marL="0" lvl="0" indent="0" algn="r" rtl="0">
              <a:spcBef>
                <a:spcPts val="600"/>
              </a:spcBef>
              <a:spcAft>
                <a:spcPts val="0"/>
              </a:spcAft>
              <a:buNone/>
            </a:pPr>
            <a:r>
              <a:rPr lang="en-US" dirty="0">
                <a:solidFill>
                  <a:schemeClr val="accent3">
                    <a:lumMod val="50000"/>
                  </a:schemeClr>
                </a:solidFill>
                <a:latin typeface="Miriam Libre"/>
                <a:ea typeface="Miriam Libre"/>
                <a:cs typeface="Miriam Libre"/>
                <a:sym typeface="Miriam Libre"/>
              </a:rPr>
              <a:t>CONWAY’S </a:t>
            </a:r>
          </a:p>
          <a:p>
            <a:pPr marL="0" lvl="0" indent="0" algn="r" rtl="0">
              <a:spcBef>
                <a:spcPts val="600"/>
              </a:spcBef>
              <a:spcAft>
                <a:spcPts val="0"/>
              </a:spcAft>
              <a:buNone/>
            </a:pPr>
            <a:r>
              <a:rPr lang="en-US" dirty="0">
                <a:solidFill>
                  <a:schemeClr val="accent3">
                    <a:lumMod val="50000"/>
                  </a:schemeClr>
                </a:solidFill>
                <a:latin typeface="Miriam Libre"/>
                <a:ea typeface="Miriam Libre"/>
                <a:cs typeface="Miriam Libre"/>
                <a:sym typeface="Miriam Libre"/>
              </a:rPr>
              <a:t>GAME </a:t>
            </a:r>
          </a:p>
          <a:p>
            <a:pPr marL="0" lvl="0" indent="0" algn="r" rtl="0">
              <a:spcBef>
                <a:spcPts val="600"/>
              </a:spcBef>
              <a:spcAft>
                <a:spcPts val="0"/>
              </a:spcAft>
              <a:buNone/>
            </a:pPr>
            <a:r>
              <a:rPr lang="en-US" dirty="0">
                <a:solidFill>
                  <a:schemeClr val="accent3">
                    <a:lumMod val="50000"/>
                  </a:schemeClr>
                </a:solidFill>
                <a:latin typeface="Miriam Libre"/>
                <a:ea typeface="Miriam Libre"/>
                <a:cs typeface="Miriam Libre"/>
                <a:sym typeface="Miriam Libre"/>
              </a:rPr>
              <a:t>OF </a:t>
            </a:r>
          </a:p>
          <a:p>
            <a:pPr marL="0" lvl="0" indent="0" algn="r" rtl="0">
              <a:spcBef>
                <a:spcPts val="600"/>
              </a:spcBef>
              <a:spcAft>
                <a:spcPts val="0"/>
              </a:spcAft>
              <a:buNone/>
            </a:pPr>
            <a:r>
              <a:rPr lang="en-US" dirty="0">
                <a:solidFill>
                  <a:schemeClr val="accent3">
                    <a:lumMod val="50000"/>
                  </a:schemeClr>
                </a:solidFill>
                <a:latin typeface="Miriam Libre"/>
                <a:ea typeface="Miriam Libre"/>
                <a:cs typeface="Miriam Libre"/>
                <a:sym typeface="Miriam Libre"/>
              </a:rPr>
              <a:t>LIFE</a:t>
            </a:r>
            <a:endParaRPr dirty="0">
              <a:solidFill>
                <a:schemeClr val="accent3">
                  <a:lumMod val="50000"/>
                </a:schemeClr>
              </a:solidFill>
              <a:latin typeface="Miriam Libre"/>
              <a:ea typeface="Miriam Libre"/>
              <a:cs typeface="Miriam Libre"/>
              <a:sym typeface="Miriam Libre"/>
            </a:endParaRPr>
          </a:p>
        </p:txBody>
      </p:sp>
      <p:sp>
        <p:nvSpPr>
          <p:cNvPr id="6" name="Google Shape;478;p35">
            <a:extLst>
              <a:ext uri="{FF2B5EF4-FFF2-40B4-BE49-F238E27FC236}">
                <a16:creationId xmlns:a16="http://schemas.microsoft.com/office/drawing/2014/main" id="{2D6484B1-0705-40BB-872C-D16DB77AA2E3}"/>
              </a:ext>
            </a:extLst>
          </p:cNvPr>
          <p:cNvSpPr txBox="1">
            <a:spLocks/>
          </p:cNvSpPr>
          <p:nvPr/>
        </p:nvSpPr>
        <p:spPr>
          <a:xfrm>
            <a:off x="363609" y="3449224"/>
            <a:ext cx="2523888" cy="148266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React</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Node-Canvas</a:t>
            </a:r>
          </a:p>
          <a:p>
            <a:pPr marL="285750" indent="-285750">
              <a:buClr>
                <a:schemeClr val="accent5">
                  <a:lumMod val="50000"/>
                </a:schemeClr>
              </a:buClr>
              <a:buFont typeface="Wingdings" panose="05000000000000000000" pitchFamily="2" charset="2"/>
              <a:buChar char="Ø"/>
            </a:pPr>
            <a:r>
              <a:rPr lang="en-US" sz="1800" dirty="0">
                <a:solidFill>
                  <a:schemeClr val="accent3">
                    <a:lumMod val="50000"/>
                  </a:schemeClr>
                </a:solidFill>
                <a:latin typeface="Barlow Light" panose="020B0604020202020204" charset="0"/>
              </a:rPr>
              <a:t>Styled Components</a:t>
            </a:r>
          </a:p>
        </p:txBody>
      </p:sp>
      <p:sp>
        <p:nvSpPr>
          <p:cNvPr id="7" name="Google Shape;478;p35">
            <a:extLst>
              <a:ext uri="{FF2B5EF4-FFF2-40B4-BE49-F238E27FC236}">
                <a16:creationId xmlns:a16="http://schemas.microsoft.com/office/drawing/2014/main" id="{D2F23241-A516-4458-BAAB-D8803C2B53A3}"/>
              </a:ext>
            </a:extLst>
          </p:cNvPr>
          <p:cNvSpPr txBox="1">
            <a:spLocks/>
          </p:cNvSpPr>
          <p:nvPr/>
        </p:nvSpPr>
        <p:spPr>
          <a:xfrm>
            <a:off x="241370" y="2934288"/>
            <a:ext cx="2523888" cy="370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76200" indent="0" algn="r">
              <a:spcBef>
                <a:spcPts val="0"/>
              </a:spcBef>
              <a:buClr>
                <a:schemeClr val="accent5">
                  <a:lumMod val="50000"/>
                </a:schemeClr>
              </a:buClr>
              <a:buFont typeface="Barlow Light"/>
              <a:buNone/>
            </a:pPr>
            <a:r>
              <a:rPr lang="en-US" sz="2200" b="1" dirty="0">
                <a:solidFill>
                  <a:schemeClr val="accent3">
                    <a:lumMod val="50000"/>
                  </a:schemeClr>
                </a:solidFill>
                <a:latin typeface="Barlow Light" panose="020B0604020202020204" charset="0"/>
              </a:rPr>
              <a:t>Tech Stack:</a:t>
            </a:r>
            <a:endParaRPr lang="en-US" sz="1800" dirty="0">
              <a:solidFill>
                <a:schemeClr val="accent3">
                  <a:lumMod val="50000"/>
                </a:schemeClr>
              </a:solidFill>
              <a:latin typeface="Barlow Light" panose="020B0604020202020204" charset="0"/>
            </a:endParaRPr>
          </a:p>
        </p:txBody>
      </p:sp>
      <p:pic>
        <p:nvPicPr>
          <p:cNvPr id="3" name="Picture 2" descr="A picture containing clock&#10;&#10;Description automatically generated">
            <a:extLst>
              <a:ext uri="{FF2B5EF4-FFF2-40B4-BE49-F238E27FC236}">
                <a16:creationId xmlns:a16="http://schemas.microsoft.com/office/drawing/2014/main" id="{70C75C46-5340-40E5-AA7A-C7C443A7DA29}"/>
              </a:ext>
            </a:extLst>
          </p:cNvPr>
          <p:cNvPicPr>
            <a:picLocks/>
          </p:cNvPicPr>
          <p:nvPr/>
        </p:nvPicPr>
        <p:blipFill rotWithShape="1">
          <a:blip r:embed="rId3"/>
          <a:srcRect t="14322" b="3183"/>
          <a:stretch/>
        </p:blipFill>
        <p:spPr>
          <a:xfrm>
            <a:off x="3875182" y="892818"/>
            <a:ext cx="4443984" cy="2843784"/>
          </a:xfrm>
          <a:prstGeom prst="rect">
            <a:avLst/>
          </a:prstGeom>
        </p:spPr>
      </p:pic>
    </p:spTree>
    <p:extLst>
      <p:ext uri="{BB962C8B-B14F-4D97-AF65-F5344CB8AC3E}">
        <p14:creationId xmlns:p14="http://schemas.microsoft.com/office/powerpoint/2010/main" val="1441008969"/>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2" presetClass="entr" presetSubtype="1" fill="hold" nodeType="afterEffect">
                                  <p:stCondLst>
                                    <p:cond delay="0"/>
                                  </p:stCondLst>
                                  <p:childTnLst>
                                    <p:set>
                                      <p:cBhvr>
                                        <p:cTn id="10" dur="1" fill="hold">
                                          <p:stCondLst>
                                            <p:cond delay="0"/>
                                          </p:stCondLst>
                                        </p:cTn>
                                        <p:tgtEl>
                                          <p:spTgt spid="478">
                                            <p:txEl>
                                              <p:pRg st="0" end="0"/>
                                            </p:txEl>
                                          </p:spTgt>
                                        </p:tgtEl>
                                        <p:attrNameLst>
                                          <p:attrName>style.visibility</p:attrName>
                                        </p:attrNameLst>
                                      </p:cBhvr>
                                      <p:to>
                                        <p:strVal val="visible"/>
                                      </p:to>
                                    </p:set>
                                    <p:anim calcmode="lin" valueType="num">
                                      <p:cBhvr additive="base">
                                        <p:cTn id="11" dur="500" fill="hold"/>
                                        <p:tgtEl>
                                          <p:spTgt spid="47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78">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fill="hold" nodeType="afterEffect">
                                  <p:stCondLst>
                                    <p:cond delay="0"/>
                                  </p:stCondLst>
                                  <p:childTnLst>
                                    <p:set>
                                      <p:cBhvr>
                                        <p:cTn id="15" dur="1" fill="hold">
                                          <p:stCondLst>
                                            <p:cond delay="0"/>
                                          </p:stCondLst>
                                        </p:cTn>
                                        <p:tgtEl>
                                          <p:spTgt spid="478">
                                            <p:txEl>
                                              <p:pRg st="2" end="2"/>
                                            </p:txEl>
                                          </p:spTgt>
                                        </p:tgtEl>
                                        <p:attrNameLst>
                                          <p:attrName>style.visibility</p:attrName>
                                        </p:attrNameLst>
                                      </p:cBhvr>
                                      <p:to>
                                        <p:strVal val="visible"/>
                                      </p:to>
                                    </p:set>
                                    <p:anim calcmode="lin" valueType="num">
                                      <p:cBhvr additive="base">
                                        <p:cTn id="16" dur="500" fill="hold"/>
                                        <p:tgtEl>
                                          <p:spTgt spid="478">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78">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 fill="hold" nodeType="afterEffect">
                                  <p:stCondLst>
                                    <p:cond delay="0"/>
                                  </p:stCondLst>
                                  <p:childTnLst>
                                    <p:set>
                                      <p:cBhvr>
                                        <p:cTn id="20" dur="1" fill="hold">
                                          <p:stCondLst>
                                            <p:cond delay="0"/>
                                          </p:stCondLst>
                                        </p:cTn>
                                        <p:tgtEl>
                                          <p:spTgt spid="478">
                                            <p:txEl>
                                              <p:pRg st="3" end="3"/>
                                            </p:txEl>
                                          </p:spTgt>
                                        </p:tgtEl>
                                        <p:attrNameLst>
                                          <p:attrName>style.visibility</p:attrName>
                                        </p:attrNameLst>
                                      </p:cBhvr>
                                      <p:to>
                                        <p:strVal val="visible"/>
                                      </p:to>
                                    </p:set>
                                    <p:anim calcmode="lin" valueType="num">
                                      <p:cBhvr additive="base">
                                        <p:cTn id="21" dur="500" fill="hold"/>
                                        <p:tgtEl>
                                          <p:spTgt spid="47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78">
                                            <p:txEl>
                                              <p:pRg st="3" end="3"/>
                                            </p:txEl>
                                          </p:spTgt>
                                        </p:tgtEl>
                                        <p:attrNameLst>
                                          <p:attrName>ppt_y</p:attrName>
                                        </p:attrNameLst>
                                      </p:cBhvr>
                                      <p:tavLst>
                                        <p:tav tm="0">
                                          <p:val>
                                            <p:strVal val="0-#ppt_h/2"/>
                                          </p:val>
                                        </p:tav>
                                        <p:tav tm="100000">
                                          <p:val>
                                            <p:strVal val="#ppt_y"/>
                                          </p:val>
                                        </p:tav>
                                      </p:tavLst>
                                    </p:anim>
                                  </p:childTnLst>
                                </p:cTn>
                              </p:par>
                            </p:childTnLst>
                          </p:cTn>
                        </p:par>
                        <p:par>
                          <p:cTn id="23" fill="hold">
                            <p:stCondLst>
                              <p:cond delay="3500"/>
                            </p:stCondLst>
                            <p:childTnLst>
                              <p:par>
                                <p:cTn id="24" presetID="2" presetClass="entr" presetSubtype="1" fill="hold" nodeType="afterEffect">
                                  <p:stCondLst>
                                    <p:cond delay="0"/>
                                  </p:stCondLst>
                                  <p:childTnLst>
                                    <p:set>
                                      <p:cBhvr>
                                        <p:cTn id="25" dur="1" fill="hold">
                                          <p:stCondLst>
                                            <p:cond delay="0"/>
                                          </p:stCondLst>
                                        </p:cTn>
                                        <p:tgtEl>
                                          <p:spTgt spid="478">
                                            <p:txEl>
                                              <p:pRg st="4" end="4"/>
                                            </p:txEl>
                                          </p:spTgt>
                                        </p:tgtEl>
                                        <p:attrNameLst>
                                          <p:attrName>style.visibility</p:attrName>
                                        </p:attrNameLst>
                                      </p:cBhvr>
                                      <p:to>
                                        <p:strVal val="visible"/>
                                      </p:to>
                                    </p:set>
                                    <p:anim calcmode="lin" valueType="num">
                                      <p:cBhvr additive="base">
                                        <p:cTn id="26" dur="500" fill="hold"/>
                                        <p:tgtEl>
                                          <p:spTgt spid="478">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78">
                                            <p:txEl>
                                              <p:pRg st="4" end="4"/>
                                            </p:txEl>
                                          </p:spTgt>
                                        </p:tgtEl>
                                        <p:attrNameLst>
                                          <p:attrName>ppt_y</p:attrName>
                                        </p:attrNameLst>
                                      </p:cBhvr>
                                      <p:tavLst>
                                        <p:tav tm="0">
                                          <p:val>
                                            <p:strVal val="0-#ppt_h/2"/>
                                          </p:val>
                                        </p:tav>
                                        <p:tav tm="100000">
                                          <p:val>
                                            <p:strVal val="#ppt_y"/>
                                          </p:val>
                                        </p:tav>
                                      </p:tavLst>
                                    </p:anim>
                                  </p:childTnLst>
                                </p:cTn>
                              </p:par>
                            </p:childTnLst>
                          </p:cTn>
                        </p:par>
                        <p:par>
                          <p:cTn id="28" fill="hold">
                            <p:stCondLst>
                              <p:cond delay="4000"/>
                            </p:stCondLst>
                            <p:childTnLst>
                              <p:par>
                                <p:cTn id="29" presetID="2" presetClass="entr" presetSubtype="1" fill="hold" nodeType="afterEffect">
                                  <p:stCondLst>
                                    <p:cond delay="0"/>
                                  </p:stCondLst>
                                  <p:childTnLst>
                                    <p:set>
                                      <p:cBhvr>
                                        <p:cTn id="30" dur="1" fill="hold">
                                          <p:stCondLst>
                                            <p:cond delay="0"/>
                                          </p:stCondLst>
                                        </p:cTn>
                                        <p:tgtEl>
                                          <p:spTgt spid="478">
                                            <p:txEl>
                                              <p:pRg st="5" end="5"/>
                                            </p:txEl>
                                          </p:spTgt>
                                        </p:tgtEl>
                                        <p:attrNameLst>
                                          <p:attrName>style.visibility</p:attrName>
                                        </p:attrNameLst>
                                      </p:cBhvr>
                                      <p:to>
                                        <p:strVal val="visible"/>
                                      </p:to>
                                    </p:set>
                                    <p:anim calcmode="lin" valueType="num">
                                      <p:cBhvr additive="base">
                                        <p:cTn id="31" dur="500" fill="hold"/>
                                        <p:tgtEl>
                                          <p:spTgt spid="47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78">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4500"/>
                            </p:stCondLst>
                            <p:childTnLst>
                              <p:par>
                                <p:cTn id="34" presetID="16" presetClass="entr" presetSubtype="37" fill="hold" nodeType="after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barn(outVertical)">
                                      <p:cBhvr>
                                        <p:cTn id="36" dur="500"/>
                                        <p:tgtEl>
                                          <p:spTgt spid="7">
                                            <p:txEl>
                                              <p:pRg st="0" end="0"/>
                                            </p:txEl>
                                          </p:spTgt>
                                        </p:tgtEl>
                                      </p:cBhvr>
                                    </p:animEffect>
                                  </p:childTnLst>
                                </p:cTn>
                              </p:par>
                            </p:childTnLst>
                          </p:cTn>
                        </p:par>
                        <p:par>
                          <p:cTn id="37" fill="hold">
                            <p:stCondLst>
                              <p:cond delay="5000"/>
                            </p:stCondLst>
                            <p:childTnLst>
                              <p:par>
                                <p:cTn id="38" presetID="2" presetClass="entr" presetSubtype="8" fill="hold" nodeType="afterEffect">
                                  <p:stCondLst>
                                    <p:cond delay="0"/>
                                  </p:stCondLst>
                                  <p:childTnLst>
                                    <p:set>
                                      <p:cBhvr>
                                        <p:cTn id="39" dur="1" fill="hold">
                                          <p:stCondLst>
                                            <p:cond delay="0"/>
                                          </p:stCondLst>
                                        </p:cTn>
                                        <p:tgtEl>
                                          <p:spTgt spid="6">
                                            <p:txEl>
                                              <p:pRg st="0" end="0"/>
                                            </p:txEl>
                                          </p:spTgt>
                                        </p:tgtEl>
                                        <p:attrNameLst>
                                          <p:attrName>style.visibility</p:attrName>
                                        </p:attrNameLst>
                                      </p:cBhvr>
                                      <p:to>
                                        <p:strVal val="visible"/>
                                      </p:to>
                                    </p:set>
                                    <p:anim calcmode="lin" valueType="num">
                                      <p:cBhvr additive="base">
                                        <p:cTn id="40"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5500"/>
                            </p:stCondLst>
                            <p:childTnLst>
                              <p:par>
                                <p:cTn id="43" presetID="2" presetClass="entr" presetSubtype="8" fill="hold" nodeType="after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anim calcmode="lin" valueType="num">
                                      <p:cBhvr additive="base">
                                        <p:cTn id="45"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47" fill="hold">
                            <p:stCondLst>
                              <p:cond delay="6000"/>
                            </p:stCondLst>
                            <p:childTnLst>
                              <p:par>
                                <p:cTn id="48" presetID="2" presetClass="entr" presetSubtype="8" fill="hold" nodeType="afterEffect">
                                  <p:stCondLst>
                                    <p:cond delay="0"/>
                                  </p:stCondLst>
                                  <p:childTnLst>
                                    <p:set>
                                      <p:cBhvr>
                                        <p:cTn id="49" dur="1" fill="hold">
                                          <p:stCondLst>
                                            <p:cond delay="0"/>
                                          </p:stCondLst>
                                        </p:cTn>
                                        <p:tgtEl>
                                          <p:spTgt spid="6">
                                            <p:txEl>
                                              <p:pRg st="2" end="2"/>
                                            </p:txEl>
                                          </p:spTgt>
                                        </p:tgtEl>
                                        <p:attrNameLst>
                                          <p:attrName>style.visibility</p:attrName>
                                        </p:attrNameLst>
                                      </p:cBhvr>
                                      <p:to>
                                        <p:strVal val="visible"/>
                                      </p:to>
                                    </p:set>
                                    <p:anim calcmode="lin" valueType="num">
                                      <p:cBhvr additive="base">
                                        <p:cTn id="50"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725394" y="131076"/>
            <a:ext cx="5138700" cy="66060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5">
                    <a:lumMod val="50000"/>
                  </a:schemeClr>
                </a:solidFill>
                <a:latin typeface="+mj-lt"/>
              </a:rPr>
              <a:t>MVP OBJECTIVES</a:t>
            </a:r>
            <a:endParaRPr dirty="0">
              <a:solidFill>
                <a:schemeClr val="accent5">
                  <a:lumMod val="50000"/>
                </a:schemeClr>
              </a:solidFill>
              <a:latin typeface="+mj-lt"/>
            </a:endParaRPr>
          </a:p>
        </p:txBody>
      </p:sp>
      <p:sp>
        <p:nvSpPr>
          <p:cNvPr id="262" name="Google Shape;262;p16"/>
          <p:cNvSpPr txBox="1">
            <a:spLocks noGrp="1"/>
          </p:cNvSpPr>
          <p:nvPr>
            <p:ph type="body" idx="1"/>
          </p:nvPr>
        </p:nvSpPr>
        <p:spPr>
          <a:xfrm>
            <a:off x="217717" y="903034"/>
            <a:ext cx="5646377" cy="3814438"/>
          </a:xfrm>
          <a:prstGeom prst="rect">
            <a:avLst/>
          </a:prstGeom>
        </p:spPr>
        <p:txBody>
          <a:bodyPr spcFirstLastPara="1" wrap="square" lIns="91425" tIns="91425" rIns="91425" bIns="91425" anchor="t" anchorCtr="0">
            <a:noAutofit/>
          </a:bodyPr>
          <a:lstStyle/>
          <a:p>
            <a:pPr marL="342900" lvl="0" indent="-342900">
              <a:lnSpc>
                <a:spcPct val="150000"/>
              </a:lnSpc>
              <a:buFont typeface="Wingdings" panose="05000000000000000000" pitchFamily="2" charset="2"/>
              <a:buChar char="Ø"/>
            </a:pPr>
            <a:r>
              <a:rPr lang="en-US" sz="1700" dirty="0">
                <a:solidFill>
                  <a:schemeClr val="accent5">
                    <a:lumMod val="50000"/>
                  </a:schemeClr>
                </a:solidFill>
              </a:rPr>
              <a:t>Create a few sample cell configurations</a:t>
            </a:r>
          </a:p>
          <a:p>
            <a:pPr marL="342900" lvl="0" indent="-342900">
              <a:lnSpc>
                <a:spcPct val="150000"/>
              </a:lnSpc>
              <a:buFont typeface="Wingdings" panose="05000000000000000000" pitchFamily="2" charset="2"/>
              <a:buChar char="Ø"/>
            </a:pPr>
            <a:r>
              <a:rPr lang="en-US" sz="1700" dirty="0">
                <a:solidFill>
                  <a:schemeClr val="accent5">
                    <a:lumMod val="50000"/>
                  </a:schemeClr>
                </a:solidFill>
              </a:rPr>
              <a:t>Add an option that creates a random cell</a:t>
            </a:r>
          </a:p>
          <a:p>
            <a:pPr marL="342900" lvl="0" indent="-342900">
              <a:lnSpc>
                <a:spcPct val="150000"/>
              </a:lnSpc>
              <a:buFont typeface="Wingdings" panose="05000000000000000000" pitchFamily="2" charset="2"/>
              <a:buChar char="Ø"/>
            </a:pPr>
            <a:r>
              <a:rPr lang="en-US" sz="1700" dirty="0">
                <a:solidFill>
                  <a:schemeClr val="accent5">
                    <a:lumMod val="50000"/>
                  </a:schemeClr>
                </a:solidFill>
              </a:rPr>
              <a:t>Incorporate additional cell properties like color or size</a:t>
            </a:r>
          </a:p>
          <a:p>
            <a:pPr marL="342900" lvl="0" indent="-342900">
              <a:lnSpc>
                <a:spcPct val="150000"/>
              </a:lnSpc>
              <a:buFont typeface="Wingdings" panose="05000000000000000000" pitchFamily="2" charset="2"/>
              <a:buChar char="Ø"/>
            </a:pPr>
            <a:r>
              <a:rPr lang="en-US" sz="1700" dirty="0">
                <a:solidFill>
                  <a:schemeClr val="accent5">
                    <a:lumMod val="50000"/>
                  </a:schemeClr>
                </a:solidFill>
              </a:rPr>
              <a:t>Allow users to specify the speed of the simulation</a:t>
            </a:r>
          </a:p>
          <a:p>
            <a:pPr marL="342900" lvl="0" indent="-342900">
              <a:lnSpc>
                <a:spcPct val="150000"/>
              </a:lnSpc>
              <a:buFont typeface="Wingdings" panose="05000000000000000000" pitchFamily="2" charset="2"/>
              <a:buChar char="Ø"/>
            </a:pPr>
            <a:r>
              <a:rPr lang="en-US" sz="1700" dirty="0">
                <a:solidFill>
                  <a:schemeClr val="accent5">
                    <a:lumMod val="50000"/>
                  </a:schemeClr>
                </a:solidFill>
              </a:rPr>
              <a:t>Provide functionality to manually step through the simulation one generation at a time</a:t>
            </a:r>
          </a:p>
          <a:p>
            <a:pPr marL="342900" lvl="0" indent="-342900">
              <a:lnSpc>
                <a:spcPct val="150000"/>
              </a:lnSpc>
              <a:buFont typeface="Wingdings" panose="05000000000000000000" pitchFamily="2" charset="2"/>
              <a:buChar char="Ø"/>
            </a:pPr>
            <a:r>
              <a:rPr lang="en-US" sz="1700" dirty="0">
                <a:solidFill>
                  <a:schemeClr val="accent5">
                    <a:lumMod val="50000"/>
                  </a:schemeClr>
                </a:solidFill>
              </a:rPr>
              <a:t>Allow users to change the grid dimension</a:t>
            </a:r>
          </a:p>
          <a:p>
            <a:pPr marL="342900" lvl="0" indent="-342900">
              <a:lnSpc>
                <a:spcPct val="150000"/>
              </a:lnSpc>
              <a:buFont typeface="Wingdings" panose="05000000000000000000" pitchFamily="2" charset="2"/>
              <a:buChar char="Ø"/>
            </a:pPr>
            <a:r>
              <a:rPr lang="en-US" sz="1700" dirty="0">
                <a:solidFill>
                  <a:schemeClr val="accent5">
                    <a:lumMod val="50000"/>
                  </a:schemeClr>
                </a:solidFill>
              </a:rPr>
              <a:t>Allow users to skip ahead _n_ generations</a:t>
            </a:r>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33</a:t>
            </a:fld>
            <a:endParaRPr dirty="0">
              <a:solidFill>
                <a:schemeClr val="tx1"/>
              </a:solidFill>
            </a:endParaRPr>
          </a:p>
        </p:txBody>
      </p:sp>
    </p:spTree>
    <p:extLst>
      <p:ext uri="{BB962C8B-B14F-4D97-AF65-F5344CB8AC3E}">
        <p14:creationId xmlns:p14="http://schemas.microsoft.com/office/powerpoint/2010/main" val="283677536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fill="hold"/>
                                        <p:tgtEl>
                                          <p:spTgt spid="261"/>
                                        </p:tgtEl>
                                        <p:attrNameLst>
                                          <p:attrName>ppt_x</p:attrName>
                                        </p:attrNameLst>
                                      </p:cBhvr>
                                      <p:tavLst>
                                        <p:tav tm="0">
                                          <p:val>
                                            <p:strVal val="#ppt_x"/>
                                          </p:val>
                                        </p:tav>
                                        <p:tav tm="100000">
                                          <p:val>
                                            <p:strVal val="#ppt_x"/>
                                          </p:val>
                                        </p:tav>
                                      </p:tavLst>
                                    </p:anim>
                                    <p:anim calcmode="lin" valueType="num">
                                      <p:cBhvr additive="base">
                                        <p:cTn id="8" dur="500" fill="hold"/>
                                        <p:tgtEl>
                                          <p:spTgt spid="26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262">
                                            <p:txEl>
                                              <p:pRg st="0" end="0"/>
                                            </p:txEl>
                                          </p:spTgt>
                                        </p:tgtEl>
                                        <p:attrNameLst>
                                          <p:attrName>style.visibility</p:attrName>
                                        </p:attrNameLst>
                                      </p:cBhvr>
                                      <p:to>
                                        <p:strVal val="visible"/>
                                      </p:to>
                                    </p:set>
                                    <p:animEffect transition="in" filter="randombar(horizontal)">
                                      <p:cBhvr>
                                        <p:cTn id="12" dur="500"/>
                                        <p:tgtEl>
                                          <p:spTgt spid="262">
                                            <p:txEl>
                                              <p:pRg st="0" end="0"/>
                                            </p:txEl>
                                          </p:spTgt>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62">
                                            <p:txEl>
                                              <p:pRg st="1" end="1"/>
                                            </p:txEl>
                                          </p:spTgt>
                                        </p:tgtEl>
                                        <p:attrNameLst>
                                          <p:attrName>style.visibility</p:attrName>
                                        </p:attrNameLst>
                                      </p:cBhvr>
                                      <p:to>
                                        <p:strVal val="visible"/>
                                      </p:to>
                                    </p:set>
                                    <p:animEffect transition="in" filter="randombar(horizontal)">
                                      <p:cBhvr>
                                        <p:cTn id="16" dur="500"/>
                                        <p:tgtEl>
                                          <p:spTgt spid="262">
                                            <p:txEl>
                                              <p:pRg st="1" end="1"/>
                                            </p:txEl>
                                          </p:spTgt>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262">
                                            <p:txEl>
                                              <p:pRg st="2" end="2"/>
                                            </p:txEl>
                                          </p:spTgt>
                                        </p:tgtEl>
                                        <p:attrNameLst>
                                          <p:attrName>style.visibility</p:attrName>
                                        </p:attrNameLst>
                                      </p:cBhvr>
                                      <p:to>
                                        <p:strVal val="visible"/>
                                      </p:to>
                                    </p:set>
                                    <p:animEffect transition="in" filter="randombar(horizontal)">
                                      <p:cBhvr>
                                        <p:cTn id="20" dur="500"/>
                                        <p:tgtEl>
                                          <p:spTgt spid="262">
                                            <p:txEl>
                                              <p:pRg st="2" end="2"/>
                                            </p:txEl>
                                          </p:spTgt>
                                        </p:tgtEl>
                                      </p:cBhvr>
                                    </p:animEffect>
                                  </p:childTnLst>
                                </p:cTn>
                              </p:par>
                            </p:childTnLst>
                          </p:cTn>
                        </p:par>
                        <p:par>
                          <p:cTn id="21" fill="hold">
                            <p:stCondLst>
                              <p:cond delay="2000"/>
                            </p:stCondLst>
                            <p:childTnLst>
                              <p:par>
                                <p:cTn id="22" presetID="14" presetClass="entr" presetSubtype="10" fill="hold" nodeType="afterEffect">
                                  <p:stCondLst>
                                    <p:cond delay="0"/>
                                  </p:stCondLst>
                                  <p:childTnLst>
                                    <p:set>
                                      <p:cBhvr>
                                        <p:cTn id="23" dur="1" fill="hold">
                                          <p:stCondLst>
                                            <p:cond delay="0"/>
                                          </p:stCondLst>
                                        </p:cTn>
                                        <p:tgtEl>
                                          <p:spTgt spid="262">
                                            <p:txEl>
                                              <p:pRg st="3" end="3"/>
                                            </p:txEl>
                                          </p:spTgt>
                                        </p:tgtEl>
                                        <p:attrNameLst>
                                          <p:attrName>style.visibility</p:attrName>
                                        </p:attrNameLst>
                                      </p:cBhvr>
                                      <p:to>
                                        <p:strVal val="visible"/>
                                      </p:to>
                                    </p:set>
                                    <p:animEffect transition="in" filter="randombar(horizontal)">
                                      <p:cBhvr>
                                        <p:cTn id="24" dur="500"/>
                                        <p:tgtEl>
                                          <p:spTgt spid="262">
                                            <p:txEl>
                                              <p:pRg st="3" end="3"/>
                                            </p:txEl>
                                          </p:spTgt>
                                        </p:tgtEl>
                                      </p:cBhvr>
                                    </p:animEffect>
                                  </p:childTnLst>
                                </p:cTn>
                              </p:par>
                            </p:childTnLst>
                          </p:cTn>
                        </p:par>
                        <p:par>
                          <p:cTn id="25" fill="hold">
                            <p:stCondLst>
                              <p:cond delay="2500"/>
                            </p:stCondLst>
                            <p:childTnLst>
                              <p:par>
                                <p:cTn id="26" presetID="14" presetClass="entr" presetSubtype="10" fill="hold" nodeType="afterEffect">
                                  <p:stCondLst>
                                    <p:cond delay="0"/>
                                  </p:stCondLst>
                                  <p:childTnLst>
                                    <p:set>
                                      <p:cBhvr>
                                        <p:cTn id="27" dur="1" fill="hold">
                                          <p:stCondLst>
                                            <p:cond delay="0"/>
                                          </p:stCondLst>
                                        </p:cTn>
                                        <p:tgtEl>
                                          <p:spTgt spid="262">
                                            <p:txEl>
                                              <p:pRg st="4" end="4"/>
                                            </p:txEl>
                                          </p:spTgt>
                                        </p:tgtEl>
                                        <p:attrNameLst>
                                          <p:attrName>style.visibility</p:attrName>
                                        </p:attrNameLst>
                                      </p:cBhvr>
                                      <p:to>
                                        <p:strVal val="visible"/>
                                      </p:to>
                                    </p:set>
                                    <p:animEffect transition="in" filter="randombar(horizontal)">
                                      <p:cBhvr>
                                        <p:cTn id="28" dur="500"/>
                                        <p:tgtEl>
                                          <p:spTgt spid="262">
                                            <p:txEl>
                                              <p:pRg st="4" end="4"/>
                                            </p:txEl>
                                          </p:spTgt>
                                        </p:tgtEl>
                                      </p:cBhvr>
                                    </p:animEffect>
                                  </p:childTnLst>
                                </p:cTn>
                              </p:par>
                            </p:childTnLst>
                          </p:cTn>
                        </p:par>
                        <p:par>
                          <p:cTn id="29" fill="hold">
                            <p:stCondLst>
                              <p:cond delay="3000"/>
                            </p:stCondLst>
                            <p:childTnLst>
                              <p:par>
                                <p:cTn id="30" presetID="14" presetClass="entr" presetSubtype="10" fill="hold" nodeType="afterEffect">
                                  <p:stCondLst>
                                    <p:cond delay="0"/>
                                  </p:stCondLst>
                                  <p:childTnLst>
                                    <p:set>
                                      <p:cBhvr>
                                        <p:cTn id="31" dur="1" fill="hold">
                                          <p:stCondLst>
                                            <p:cond delay="0"/>
                                          </p:stCondLst>
                                        </p:cTn>
                                        <p:tgtEl>
                                          <p:spTgt spid="262">
                                            <p:txEl>
                                              <p:pRg st="5" end="5"/>
                                            </p:txEl>
                                          </p:spTgt>
                                        </p:tgtEl>
                                        <p:attrNameLst>
                                          <p:attrName>style.visibility</p:attrName>
                                        </p:attrNameLst>
                                      </p:cBhvr>
                                      <p:to>
                                        <p:strVal val="visible"/>
                                      </p:to>
                                    </p:set>
                                    <p:animEffect transition="in" filter="randombar(horizontal)">
                                      <p:cBhvr>
                                        <p:cTn id="32" dur="500"/>
                                        <p:tgtEl>
                                          <p:spTgt spid="262">
                                            <p:txEl>
                                              <p:pRg st="5" end="5"/>
                                            </p:txEl>
                                          </p:spTgt>
                                        </p:tgtEl>
                                      </p:cBhvr>
                                    </p:animEffect>
                                  </p:childTnLst>
                                </p:cTn>
                              </p:par>
                            </p:childTnLst>
                          </p:cTn>
                        </p:par>
                        <p:par>
                          <p:cTn id="33" fill="hold">
                            <p:stCondLst>
                              <p:cond delay="3500"/>
                            </p:stCondLst>
                            <p:childTnLst>
                              <p:par>
                                <p:cTn id="34" presetID="14" presetClass="entr" presetSubtype="10" fill="hold" nodeType="afterEffect">
                                  <p:stCondLst>
                                    <p:cond delay="0"/>
                                  </p:stCondLst>
                                  <p:childTnLst>
                                    <p:set>
                                      <p:cBhvr>
                                        <p:cTn id="35" dur="1" fill="hold">
                                          <p:stCondLst>
                                            <p:cond delay="0"/>
                                          </p:stCondLst>
                                        </p:cTn>
                                        <p:tgtEl>
                                          <p:spTgt spid="262">
                                            <p:txEl>
                                              <p:pRg st="6" end="6"/>
                                            </p:txEl>
                                          </p:spTgt>
                                        </p:tgtEl>
                                        <p:attrNameLst>
                                          <p:attrName>style.visibility</p:attrName>
                                        </p:attrNameLst>
                                      </p:cBhvr>
                                      <p:to>
                                        <p:strVal val="visible"/>
                                      </p:to>
                                    </p:set>
                                    <p:animEffect transition="in" filter="randombar(horizontal)">
                                      <p:cBhvr>
                                        <p:cTn id="36" dur="500"/>
                                        <p:tgtEl>
                                          <p:spTgt spid="2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0" y="305250"/>
            <a:ext cx="6105832" cy="6681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5">
                    <a:lumMod val="50000"/>
                  </a:schemeClr>
                </a:solidFill>
                <a:latin typeface="+mj-lt"/>
              </a:rPr>
              <a:t>STRETCH OBJECTIVES</a:t>
            </a:r>
            <a:endParaRPr dirty="0">
              <a:solidFill>
                <a:schemeClr val="accent5">
                  <a:lumMod val="50000"/>
                </a:schemeClr>
              </a:solidFill>
              <a:latin typeface="+mj-lt"/>
            </a:endParaRPr>
          </a:p>
        </p:txBody>
      </p:sp>
      <p:sp>
        <p:nvSpPr>
          <p:cNvPr id="262" name="Google Shape;262;p16"/>
          <p:cNvSpPr txBox="1">
            <a:spLocks noGrp="1"/>
          </p:cNvSpPr>
          <p:nvPr>
            <p:ph type="body" idx="1"/>
          </p:nvPr>
        </p:nvSpPr>
        <p:spPr>
          <a:xfrm>
            <a:off x="457200" y="1224276"/>
            <a:ext cx="5138701" cy="3422405"/>
          </a:xfrm>
          <a:prstGeom prst="rect">
            <a:avLst/>
          </a:prstGeom>
        </p:spPr>
        <p:txBody>
          <a:bodyPr spcFirstLastPara="1" wrap="square" lIns="91425" tIns="91425" rIns="91425" bIns="91425" anchor="t" anchorCtr="0">
            <a:noAutofit/>
          </a:bodyPr>
          <a:lstStyle/>
          <a:p>
            <a:pPr lvl="0">
              <a:buFont typeface="Wingdings" panose="05000000000000000000" pitchFamily="2" charset="2"/>
              <a:buChar char="v"/>
            </a:pPr>
            <a:r>
              <a:rPr lang="en-US" sz="2200" dirty="0">
                <a:solidFill>
                  <a:schemeClr val="accent5">
                    <a:lumMod val="50000"/>
                  </a:schemeClr>
                </a:solidFill>
              </a:rPr>
              <a:t>Implement 2+ additional custom features from MVP objectives</a:t>
            </a:r>
          </a:p>
          <a:p>
            <a:pPr lvl="0">
              <a:buFont typeface="Wingdings" panose="05000000000000000000" pitchFamily="2" charset="2"/>
              <a:buChar char="v"/>
            </a:pPr>
            <a:r>
              <a:rPr lang="en-US" sz="2200" dirty="0">
                <a:solidFill>
                  <a:schemeClr val="accent5">
                    <a:lumMod val="50000"/>
                  </a:schemeClr>
                </a:solidFill>
              </a:rPr>
              <a:t>Deploy your app to a hosting service </a:t>
            </a:r>
          </a:p>
          <a:p>
            <a:pPr lvl="0">
              <a:buFont typeface="Wingdings" panose="05000000000000000000" pitchFamily="2" charset="2"/>
              <a:buChar char="v"/>
            </a:pPr>
            <a:r>
              <a:rPr lang="en-US" sz="2200" dirty="0">
                <a:solidFill>
                  <a:schemeClr val="accent5">
                    <a:lumMod val="50000"/>
                  </a:schemeClr>
                </a:solidFill>
              </a:rPr>
              <a:t>Write a how-to guide or blog post</a:t>
            </a:r>
          </a:p>
          <a:p>
            <a:pPr lvl="0">
              <a:buFont typeface="Wingdings" panose="05000000000000000000" pitchFamily="2" charset="2"/>
              <a:buChar char="v"/>
            </a:pPr>
            <a:r>
              <a:rPr lang="en-US" sz="2200" dirty="0">
                <a:solidFill>
                  <a:schemeClr val="accent5">
                    <a:lumMod val="50000"/>
                  </a:schemeClr>
                </a:solidFill>
              </a:rPr>
              <a:t>Expand your simulation into the third dimension</a:t>
            </a:r>
          </a:p>
          <a:p>
            <a:pPr lvl="0">
              <a:buFont typeface="Wingdings" panose="05000000000000000000" pitchFamily="2" charset="2"/>
              <a:buChar char="v"/>
            </a:pPr>
            <a:r>
              <a:rPr lang="en-US" sz="2200" dirty="0">
                <a:solidFill>
                  <a:schemeClr val="accent5">
                    <a:lumMod val="50000"/>
                  </a:schemeClr>
                </a:solidFill>
              </a:rPr>
              <a:t>Explore alternate algorithms for finding the nth generation</a:t>
            </a:r>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34</a:t>
            </a:fld>
            <a:endParaRPr dirty="0">
              <a:solidFill>
                <a:schemeClr val="tx1"/>
              </a:solidFill>
            </a:endParaRPr>
          </a:p>
        </p:txBody>
      </p:sp>
    </p:spTree>
    <p:extLst>
      <p:ext uri="{BB962C8B-B14F-4D97-AF65-F5344CB8AC3E}">
        <p14:creationId xmlns:p14="http://schemas.microsoft.com/office/powerpoint/2010/main" val="1194376790"/>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anim calcmode="lin" valueType="num">
                                      <p:cBhvr>
                                        <p:cTn id="8" dur="1000" fill="hold"/>
                                        <p:tgtEl>
                                          <p:spTgt spid="261"/>
                                        </p:tgtEl>
                                        <p:attrNameLst>
                                          <p:attrName>ppt_x</p:attrName>
                                        </p:attrNameLst>
                                      </p:cBhvr>
                                      <p:tavLst>
                                        <p:tav tm="0">
                                          <p:val>
                                            <p:strVal val="#ppt_x"/>
                                          </p:val>
                                        </p:tav>
                                        <p:tav tm="100000">
                                          <p:val>
                                            <p:strVal val="#ppt_x"/>
                                          </p:val>
                                        </p:tav>
                                      </p:tavLst>
                                    </p:anim>
                                    <p:anim calcmode="lin" valueType="num">
                                      <p:cBhvr>
                                        <p:cTn id="9" dur="1000" fill="hold"/>
                                        <p:tgtEl>
                                          <p:spTgt spid="26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62">
                                            <p:txEl>
                                              <p:pRg st="0" end="0"/>
                                            </p:txEl>
                                          </p:spTgt>
                                        </p:tgtEl>
                                        <p:attrNameLst>
                                          <p:attrName>style.visibility</p:attrName>
                                        </p:attrNameLst>
                                      </p:cBhvr>
                                      <p:to>
                                        <p:strVal val="visible"/>
                                      </p:to>
                                    </p:set>
                                    <p:anim calcmode="lin" valueType="num">
                                      <p:cBhvr additive="base">
                                        <p:cTn id="13" dur="500" fill="hold"/>
                                        <p:tgtEl>
                                          <p:spTgt spid="26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2">
                                            <p:txEl>
                                              <p:pRg st="0" end="0"/>
                                            </p:txEl>
                                          </p:spTgt>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262">
                                            <p:txEl>
                                              <p:pRg st="1" end="1"/>
                                            </p:txEl>
                                          </p:spTgt>
                                        </p:tgtEl>
                                        <p:attrNameLst>
                                          <p:attrName>style.visibility</p:attrName>
                                        </p:attrNameLst>
                                      </p:cBhvr>
                                      <p:to>
                                        <p:strVal val="visible"/>
                                      </p:to>
                                    </p:set>
                                    <p:anim calcmode="lin" valueType="num">
                                      <p:cBhvr additive="base">
                                        <p:cTn id="18" dur="500" fill="hold"/>
                                        <p:tgtEl>
                                          <p:spTgt spid="262">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62">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262">
                                            <p:txEl>
                                              <p:pRg st="2" end="2"/>
                                            </p:txEl>
                                          </p:spTgt>
                                        </p:tgtEl>
                                        <p:attrNameLst>
                                          <p:attrName>style.visibility</p:attrName>
                                        </p:attrNameLst>
                                      </p:cBhvr>
                                      <p:to>
                                        <p:strVal val="visible"/>
                                      </p:to>
                                    </p:set>
                                    <p:anim calcmode="lin" valueType="num">
                                      <p:cBhvr additive="base">
                                        <p:cTn id="23" dur="500" fill="hold"/>
                                        <p:tgtEl>
                                          <p:spTgt spid="262">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62">
                                            <p:txEl>
                                              <p:pRg st="2" end="2"/>
                                            </p:txEl>
                                          </p:spTgt>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262">
                                            <p:txEl>
                                              <p:pRg st="3" end="3"/>
                                            </p:txEl>
                                          </p:spTgt>
                                        </p:tgtEl>
                                        <p:attrNameLst>
                                          <p:attrName>style.visibility</p:attrName>
                                        </p:attrNameLst>
                                      </p:cBhvr>
                                      <p:to>
                                        <p:strVal val="visible"/>
                                      </p:to>
                                    </p:set>
                                    <p:anim calcmode="lin" valueType="num">
                                      <p:cBhvr additive="base">
                                        <p:cTn id="28" dur="500" fill="hold"/>
                                        <p:tgtEl>
                                          <p:spTgt spid="262">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62">
                                            <p:txEl>
                                              <p:pRg st="3" end="3"/>
                                            </p:txEl>
                                          </p:spTgt>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262">
                                            <p:txEl>
                                              <p:pRg st="4" end="4"/>
                                            </p:txEl>
                                          </p:spTgt>
                                        </p:tgtEl>
                                        <p:attrNameLst>
                                          <p:attrName>style.visibility</p:attrName>
                                        </p:attrNameLst>
                                      </p:cBhvr>
                                      <p:to>
                                        <p:strVal val="visible"/>
                                      </p:to>
                                    </p:set>
                                    <p:anim calcmode="lin" valueType="num">
                                      <p:cBhvr additive="base">
                                        <p:cTn id="33" dur="500" fill="hold"/>
                                        <p:tgtEl>
                                          <p:spTgt spid="26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6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P spid="26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766323" y="1548330"/>
            <a:ext cx="4146331" cy="2046840"/>
          </a:xfrm>
          <a:prstGeom prst="rect">
            <a:avLst/>
          </a:prstGeom>
        </p:spPr>
        <p:txBody>
          <a:bodyPr spcFirstLastPara="1" wrap="square" lIns="91425" tIns="91425" rIns="91425" bIns="91425" anchor="b" anchorCtr="0">
            <a:noAutofit/>
          </a:bodyPr>
          <a:lstStyle/>
          <a:p>
            <a:pPr lvl="0"/>
            <a:r>
              <a:rPr lang="en-US" dirty="0"/>
              <a:t>PROJECT:</a:t>
            </a:r>
            <a:br>
              <a:rPr lang="en-US" dirty="0"/>
            </a:br>
            <a:r>
              <a:rPr lang="en-US" dirty="0"/>
              <a:t>CONWAY’S </a:t>
            </a:r>
            <a:br>
              <a:rPr lang="en-US" dirty="0"/>
            </a:br>
            <a:r>
              <a:rPr lang="en-US" dirty="0"/>
              <a:t>GAME OF LIFE &amp; BLOG BACK END</a:t>
            </a:r>
            <a:endParaRPr dirty="0">
              <a:latin typeface="+mj-lt"/>
            </a:endParaRPr>
          </a:p>
        </p:txBody>
      </p:sp>
    </p:spTree>
    <p:extLst>
      <p:ext uri="{BB962C8B-B14F-4D97-AF65-F5344CB8AC3E}">
        <p14:creationId xmlns:p14="http://schemas.microsoft.com/office/powerpoint/2010/main" val="368498903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19" name="Rectangle 18">
            <a:extLst>
              <a:ext uri="{FF2B5EF4-FFF2-40B4-BE49-F238E27FC236}">
                <a16:creationId xmlns:a16="http://schemas.microsoft.com/office/drawing/2014/main" id="{25D96863-E26C-45A3-B4A0-C23B9AEB6657}"/>
              </a:ext>
            </a:extLst>
          </p:cNvPr>
          <p:cNvSpPr/>
          <p:nvPr/>
        </p:nvSpPr>
        <p:spPr>
          <a:xfrm>
            <a:off x="232701" y="228124"/>
            <a:ext cx="8669400" cy="4687251"/>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6" name="Google Shape;506;p39"/>
          <p:cNvSpPr txBox="1">
            <a:spLocks noGrp="1"/>
          </p:cNvSpPr>
          <p:nvPr>
            <p:ph type="sldNum" idx="12"/>
          </p:nvPr>
        </p:nvSpPr>
        <p:spPr>
          <a:xfrm>
            <a:off x="4116400" y="4807375"/>
            <a:ext cx="911100" cy="3360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accent5">
                    <a:lumMod val="50000"/>
                  </a:schemeClr>
                </a:solidFill>
              </a:rPr>
              <a:t>36</a:t>
            </a:fld>
            <a:endParaRPr dirty="0">
              <a:solidFill>
                <a:schemeClr val="accent5">
                  <a:lumMod val="50000"/>
                </a:schemeClr>
              </a:solidFill>
            </a:endParaRPr>
          </a:p>
        </p:txBody>
      </p:sp>
      <p:sp>
        <p:nvSpPr>
          <p:cNvPr id="507" name="Google Shape;507;p39"/>
          <p:cNvSpPr txBox="1">
            <a:spLocks noGrp="1"/>
          </p:cNvSpPr>
          <p:nvPr>
            <p:ph type="title" idx="4294967295"/>
          </p:nvPr>
        </p:nvSpPr>
        <p:spPr>
          <a:xfrm>
            <a:off x="241900" y="228125"/>
            <a:ext cx="8669400" cy="5818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tx1"/>
                </a:solidFill>
                <a:latin typeface="+mj-lt"/>
              </a:rPr>
              <a:t>BEYOND THE LAMBDA CURRICULUM</a:t>
            </a:r>
            <a:endParaRPr sz="2400" dirty="0">
              <a:solidFill>
                <a:schemeClr val="tx1"/>
              </a:solidFill>
              <a:latin typeface="+mj-lt"/>
            </a:endParaRPr>
          </a:p>
        </p:txBody>
      </p:sp>
      <p:grpSp>
        <p:nvGrpSpPr>
          <p:cNvPr id="554" name="Google Shape;554;p39"/>
          <p:cNvGrpSpPr/>
          <p:nvPr/>
        </p:nvGrpSpPr>
        <p:grpSpPr>
          <a:xfrm rot="10800000">
            <a:off x="7041205" y="3799929"/>
            <a:ext cx="1488099" cy="1438821"/>
            <a:chOff x="6545263" y="855663"/>
            <a:chExt cx="2347900" cy="2270150"/>
          </a:xfrm>
        </p:grpSpPr>
        <p:sp>
          <p:nvSpPr>
            <p:cNvPr id="555" name="Google Shape;555;p39"/>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6" name="Google Shape;556;p39"/>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7" name="Google Shape;557;p39"/>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8" name="Google Shape;558;p39"/>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9" name="Google Shape;559;p39"/>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0" name="Google Shape;560;p39"/>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1" name="Google Shape;561;p39"/>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2" name="Google Shape;562;p39"/>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3" name="Google Shape;563;p39"/>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4" name="Google Shape;564;p39"/>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5" name="Google Shape;565;p39"/>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6" name="Google Shape;566;p39"/>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7" name="Google Shape;567;p39"/>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solidFill>
                <a:schemeClr val="tx1"/>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A3509FE0-679F-4A2C-85FC-30D27A203D35}"/>
              </a:ext>
            </a:extLst>
          </p:cNvPr>
          <p:cNvSpPr/>
          <p:nvPr/>
        </p:nvSpPr>
        <p:spPr>
          <a:xfrm>
            <a:off x="704181" y="901162"/>
            <a:ext cx="7410636" cy="5509200"/>
          </a:xfrm>
          <a:prstGeom prst="rect">
            <a:avLst/>
          </a:prstGeom>
        </p:spPr>
        <p:txBody>
          <a:bodyPr wrap="square" numCol="2">
            <a:spAutoFit/>
          </a:bodyPr>
          <a:lstStyle/>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Java</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TypeScript</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UML</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advanced Postman</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advanced Agile methodology</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PowerShell</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advanced Visual Basic</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system design</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scalability</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object-oriented analysis &amp; design</a:t>
            </a:r>
            <a:br>
              <a:rPr lang="en-US" sz="2000" dirty="0">
                <a:solidFill>
                  <a:schemeClr val="tx1"/>
                </a:solidFill>
                <a:latin typeface="Barlow Light" panose="020B0604020202020204" charset="0"/>
              </a:rPr>
            </a:br>
            <a:br>
              <a:rPr lang="en-US" sz="2000" dirty="0">
                <a:solidFill>
                  <a:schemeClr val="tx1"/>
                </a:solidFill>
                <a:latin typeface="Barlow Light" panose="020B0604020202020204" charset="0"/>
              </a:rPr>
            </a:br>
            <a:br>
              <a:rPr lang="en-US" sz="2000" dirty="0">
                <a:solidFill>
                  <a:schemeClr val="tx1"/>
                </a:solidFill>
                <a:latin typeface="Barlow Light" panose="020B0604020202020204" charset="0"/>
              </a:rPr>
            </a:br>
            <a:br>
              <a:rPr lang="en-US" sz="2000" dirty="0">
                <a:solidFill>
                  <a:schemeClr val="tx1"/>
                </a:solidFill>
                <a:latin typeface="Barlow Light" panose="020B0604020202020204" charset="0"/>
              </a:rPr>
            </a:br>
            <a:br>
              <a:rPr lang="en-US" sz="2000" dirty="0">
                <a:solidFill>
                  <a:schemeClr val="tx1"/>
                </a:solidFill>
                <a:latin typeface="Barlow Light" panose="020B0604020202020204" charset="0"/>
              </a:rPr>
            </a:br>
            <a:br>
              <a:rPr lang="en-US" sz="2000" dirty="0">
                <a:solidFill>
                  <a:schemeClr val="tx1"/>
                </a:solidFill>
                <a:latin typeface="Barlow Light" panose="020B0604020202020204" charset="0"/>
              </a:rPr>
            </a:br>
            <a:endParaRPr lang="en-US" sz="2000" dirty="0">
              <a:solidFill>
                <a:schemeClr val="tx1"/>
              </a:solidFill>
              <a:latin typeface="Barlow Light" panose="020B0604020202020204" charset="0"/>
            </a:endParaRP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23 object-oriented design patterns</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Approx. 40 system designs</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2019 Master the Mainframe contest</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Four IBM mainframe-related badges</a:t>
            </a:r>
          </a:p>
          <a:p>
            <a:pPr lvl="1">
              <a:buClr>
                <a:schemeClr val="accent5">
                  <a:lumMod val="90000"/>
                </a:schemeClr>
              </a:buClr>
              <a:buFont typeface="Wingdings" panose="05000000000000000000" pitchFamily="2" charset="2"/>
              <a:buChar char="v"/>
            </a:pPr>
            <a:r>
              <a:rPr lang="en-US" sz="2000" dirty="0">
                <a:solidFill>
                  <a:schemeClr val="tx1"/>
                </a:solidFill>
                <a:latin typeface="Barlow Light" panose="020B0604020202020204" charset="0"/>
              </a:rPr>
              <a:t>  hundreds of hours on LeetCode &amp; Cracking the Coding Interview style problems</a:t>
            </a:r>
          </a:p>
        </p:txBody>
      </p:sp>
    </p:spTree>
    <p:extLst>
      <p:ext uri="{BB962C8B-B14F-4D97-AF65-F5344CB8AC3E}">
        <p14:creationId xmlns:p14="http://schemas.microsoft.com/office/powerpoint/2010/main" val="1918593936"/>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fade">
                                      <p:cBhvr>
                                        <p:cTn id="7" dur="1000"/>
                                        <p:tgtEl>
                                          <p:spTgt spid="507"/>
                                        </p:tgtEl>
                                      </p:cBhvr>
                                    </p:animEffect>
                                    <p:anim calcmode="lin" valueType="num">
                                      <p:cBhvr>
                                        <p:cTn id="8" dur="1000" fill="hold"/>
                                        <p:tgtEl>
                                          <p:spTgt spid="507"/>
                                        </p:tgtEl>
                                        <p:attrNameLst>
                                          <p:attrName>ppt_x</p:attrName>
                                        </p:attrNameLst>
                                      </p:cBhvr>
                                      <p:tavLst>
                                        <p:tav tm="0">
                                          <p:val>
                                            <p:strVal val="#ppt_x"/>
                                          </p:val>
                                        </p:tav>
                                        <p:tav tm="100000">
                                          <p:val>
                                            <p:strVal val="#ppt_x"/>
                                          </p:val>
                                        </p:tav>
                                      </p:tavLst>
                                    </p:anim>
                                    <p:anim calcmode="lin" valueType="num">
                                      <p:cBhvr>
                                        <p:cTn id="9" dur="1000" fill="hold"/>
                                        <p:tgtEl>
                                          <p:spTgt spid="50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barn(outVertical)">
                                      <p:cBhvr>
                                        <p:cTn id="13" dur="500"/>
                                        <p:tgtEl>
                                          <p:spTgt spid="2">
                                            <p:txEl>
                                              <p:pRg st="0" end="0"/>
                                            </p:txEl>
                                          </p:spTgt>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barn(outVertical)">
                                      <p:cBhvr>
                                        <p:cTn id="17" dur="500"/>
                                        <p:tgtEl>
                                          <p:spTgt spid="2">
                                            <p:txEl>
                                              <p:pRg st="1" end="1"/>
                                            </p:txEl>
                                          </p:spTgt>
                                        </p:tgtEl>
                                      </p:cBhvr>
                                    </p:animEffect>
                                  </p:childTnLst>
                                </p:cTn>
                              </p:par>
                            </p:childTnLst>
                          </p:cTn>
                        </p:par>
                        <p:par>
                          <p:cTn id="18" fill="hold">
                            <p:stCondLst>
                              <p:cond delay="2000"/>
                            </p:stCondLst>
                            <p:childTnLst>
                              <p:par>
                                <p:cTn id="19" presetID="16" presetClass="entr" presetSubtype="37" fill="hold" nodeType="after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barn(outVertical)">
                                      <p:cBhvr>
                                        <p:cTn id="21" dur="500"/>
                                        <p:tgtEl>
                                          <p:spTgt spid="2">
                                            <p:txEl>
                                              <p:pRg st="2" end="2"/>
                                            </p:txEl>
                                          </p:spTgt>
                                        </p:tgtEl>
                                      </p:cBhvr>
                                    </p:animEffect>
                                  </p:childTnLst>
                                </p:cTn>
                              </p:par>
                            </p:childTnLst>
                          </p:cTn>
                        </p:par>
                        <p:par>
                          <p:cTn id="22" fill="hold">
                            <p:stCondLst>
                              <p:cond delay="2500"/>
                            </p:stCondLst>
                            <p:childTnLst>
                              <p:par>
                                <p:cTn id="23" presetID="16" presetClass="entr" presetSubtype="37" fill="hold" nodeType="after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barn(outVertical)">
                                      <p:cBhvr>
                                        <p:cTn id="25" dur="500"/>
                                        <p:tgtEl>
                                          <p:spTgt spid="2">
                                            <p:txEl>
                                              <p:pRg st="3" end="3"/>
                                            </p:txEl>
                                          </p:spTgt>
                                        </p:tgtEl>
                                      </p:cBhvr>
                                    </p:animEffect>
                                  </p:childTnLst>
                                </p:cTn>
                              </p:par>
                            </p:childTnLst>
                          </p:cTn>
                        </p:par>
                        <p:par>
                          <p:cTn id="26" fill="hold">
                            <p:stCondLst>
                              <p:cond delay="3000"/>
                            </p:stCondLst>
                            <p:childTnLst>
                              <p:par>
                                <p:cTn id="27" presetID="16" presetClass="entr" presetSubtype="37" fill="hold" nodeType="after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barn(outVertical)">
                                      <p:cBhvr>
                                        <p:cTn id="29" dur="500"/>
                                        <p:tgtEl>
                                          <p:spTgt spid="2">
                                            <p:txEl>
                                              <p:pRg st="4" end="4"/>
                                            </p:txEl>
                                          </p:spTgt>
                                        </p:tgtEl>
                                      </p:cBhvr>
                                    </p:animEffect>
                                  </p:childTnLst>
                                </p:cTn>
                              </p:par>
                            </p:childTnLst>
                          </p:cTn>
                        </p:par>
                        <p:par>
                          <p:cTn id="30" fill="hold">
                            <p:stCondLst>
                              <p:cond delay="3500"/>
                            </p:stCondLst>
                            <p:childTnLst>
                              <p:par>
                                <p:cTn id="31" presetID="16" presetClass="entr" presetSubtype="37" fill="hold" nodeType="after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barn(outVertical)">
                                      <p:cBhvr>
                                        <p:cTn id="33" dur="500"/>
                                        <p:tgtEl>
                                          <p:spTgt spid="2">
                                            <p:txEl>
                                              <p:pRg st="5" end="5"/>
                                            </p:txEl>
                                          </p:spTgt>
                                        </p:tgtEl>
                                      </p:cBhvr>
                                    </p:animEffect>
                                  </p:childTnLst>
                                </p:cTn>
                              </p:par>
                            </p:childTnLst>
                          </p:cTn>
                        </p:par>
                        <p:par>
                          <p:cTn id="34" fill="hold">
                            <p:stCondLst>
                              <p:cond delay="4000"/>
                            </p:stCondLst>
                            <p:childTnLst>
                              <p:par>
                                <p:cTn id="35" presetID="16" presetClass="entr" presetSubtype="37" fill="hold" nodeType="after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arn(outVertical)">
                                      <p:cBhvr>
                                        <p:cTn id="37" dur="500"/>
                                        <p:tgtEl>
                                          <p:spTgt spid="2">
                                            <p:txEl>
                                              <p:pRg st="6" end="6"/>
                                            </p:txEl>
                                          </p:spTgt>
                                        </p:tgtEl>
                                      </p:cBhvr>
                                    </p:animEffect>
                                  </p:childTnLst>
                                </p:cTn>
                              </p:par>
                            </p:childTnLst>
                          </p:cTn>
                        </p:par>
                        <p:par>
                          <p:cTn id="38" fill="hold">
                            <p:stCondLst>
                              <p:cond delay="4500"/>
                            </p:stCondLst>
                            <p:childTnLst>
                              <p:par>
                                <p:cTn id="39" presetID="16" presetClass="entr" presetSubtype="37" fill="hold" nodeType="after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barn(outVertical)">
                                      <p:cBhvr>
                                        <p:cTn id="41" dur="500"/>
                                        <p:tgtEl>
                                          <p:spTgt spid="2">
                                            <p:txEl>
                                              <p:pRg st="7" end="7"/>
                                            </p:txEl>
                                          </p:spTgt>
                                        </p:tgtEl>
                                      </p:cBhvr>
                                    </p:animEffect>
                                  </p:childTnLst>
                                </p:cTn>
                              </p:par>
                            </p:childTnLst>
                          </p:cTn>
                        </p:par>
                        <p:par>
                          <p:cTn id="42" fill="hold">
                            <p:stCondLst>
                              <p:cond delay="5000"/>
                            </p:stCondLst>
                            <p:childTnLst>
                              <p:par>
                                <p:cTn id="43" presetID="16" presetClass="entr" presetSubtype="37" fill="hold" nodeType="after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barn(outVertical)">
                                      <p:cBhvr>
                                        <p:cTn id="45" dur="500"/>
                                        <p:tgtEl>
                                          <p:spTgt spid="2">
                                            <p:txEl>
                                              <p:pRg st="8" end="8"/>
                                            </p:txEl>
                                          </p:spTgt>
                                        </p:tgtEl>
                                      </p:cBhvr>
                                    </p:animEffect>
                                  </p:childTnLst>
                                </p:cTn>
                              </p:par>
                            </p:childTnLst>
                          </p:cTn>
                        </p:par>
                        <p:par>
                          <p:cTn id="46" fill="hold">
                            <p:stCondLst>
                              <p:cond delay="5500"/>
                            </p:stCondLst>
                            <p:childTnLst>
                              <p:par>
                                <p:cTn id="47" presetID="16" presetClass="entr" presetSubtype="37" fill="hold" nodeType="after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Effect transition="in" filter="barn(outVertical)">
                                      <p:cBhvr>
                                        <p:cTn id="49" dur="500"/>
                                        <p:tgtEl>
                                          <p:spTgt spid="2">
                                            <p:txEl>
                                              <p:pRg st="9" end="9"/>
                                            </p:txEl>
                                          </p:spTgt>
                                        </p:tgtEl>
                                      </p:cBhvr>
                                    </p:animEffect>
                                  </p:childTnLst>
                                </p:cTn>
                              </p:par>
                            </p:childTnLst>
                          </p:cTn>
                        </p:par>
                        <p:par>
                          <p:cTn id="50" fill="hold">
                            <p:stCondLst>
                              <p:cond delay="6000"/>
                            </p:stCondLst>
                            <p:childTnLst>
                              <p:par>
                                <p:cTn id="51" presetID="16" presetClass="entr" presetSubtype="37" fill="hold" nodeType="afterEffect">
                                  <p:stCondLst>
                                    <p:cond delay="0"/>
                                  </p:stCondLst>
                                  <p:childTnLst>
                                    <p:set>
                                      <p:cBhvr>
                                        <p:cTn id="52" dur="1" fill="hold">
                                          <p:stCondLst>
                                            <p:cond delay="0"/>
                                          </p:stCondLst>
                                        </p:cTn>
                                        <p:tgtEl>
                                          <p:spTgt spid="2">
                                            <p:txEl>
                                              <p:pRg st="10" end="10"/>
                                            </p:txEl>
                                          </p:spTgt>
                                        </p:tgtEl>
                                        <p:attrNameLst>
                                          <p:attrName>style.visibility</p:attrName>
                                        </p:attrNameLst>
                                      </p:cBhvr>
                                      <p:to>
                                        <p:strVal val="visible"/>
                                      </p:to>
                                    </p:set>
                                    <p:animEffect transition="in" filter="barn(outVertical)">
                                      <p:cBhvr>
                                        <p:cTn id="53" dur="500"/>
                                        <p:tgtEl>
                                          <p:spTgt spid="2">
                                            <p:txEl>
                                              <p:pRg st="10" end="10"/>
                                            </p:txEl>
                                          </p:spTgt>
                                        </p:tgtEl>
                                      </p:cBhvr>
                                    </p:animEffect>
                                  </p:childTnLst>
                                </p:cTn>
                              </p:par>
                            </p:childTnLst>
                          </p:cTn>
                        </p:par>
                        <p:par>
                          <p:cTn id="54" fill="hold">
                            <p:stCondLst>
                              <p:cond delay="6500"/>
                            </p:stCondLst>
                            <p:childTnLst>
                              <p:par>
                                <p:cTn id="55" presetID="16" presetClass="entr" presetSubtype="37" fill="hold" nodeType="after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animEffect transition="in" filter="barn(outVertical)">
                                      <p:cBhvr>
                                        <p:cTn id="57" dur="500"/>
                                        <p:tgtEl>
                                          <p:spTgt spid="2">
                                            <p:txEl>
                                              <p:pRg st="11" end="11"/>
                                            </p:txEl>
                                          </p:spTgt>
                                        </p:tgtEl>
                                      </p:cBhvr>
                                    </p:animEffect>
                                  </p:childTnLst>
                                </p:cTn>
                              </p:par>
                            </p:childTnLst>
                          </p:cTn>
                        </p:par>
                        <p:par>
                          <p:cTn id="58" fill="hold">
                            <p:stCondLst>
                              <p:cond delay="7000"/>
                            </p:stCondLst>
                            <p:childTnLst>
                              <p:par>
                                <p:cTn id="59" presetID="16" presetClass="entr" presetSubtype="37" fill="hold" nodeType="afterEffect">
                                  <p:stCondLst>
                                    <p:cond delay="0"/>
                                  </p:stCondLst>
                                  <p:childTnLst>
                                    <p:set>
                                      <p:cBhvr>
                                        <p:cTn id="60" dur="1" fill="hold">
                                          <p:stCondLst>
                                            <p:cond delay="0"/>
                                          </p:stCondLst>
                                        </p:cTn>
                                        <p:tgtEl>
                                          <p:spTgt spid="2">
                                            <p:txEl>
                                              <p:pRg st="12" end="12"/>
                                            </p:txEl>
                                          </p:spTgt>
                                        </p:tgtEl>
                                        <p:attrNameLst>
                                          <p:attrName>style.visibility</p:attrName>
                                        </p:attrNameLst>
                                      </p:cBhvr>
                                      <p:to>
                                        <p:strVal val="visible"/>
                                      </p:to>
                                    </p:set>
                                    <p:animEffect transition="in" filter="barn(outVertical)">
                                      <p:cBhvr>
                                        <p:cTn id="61" dur="500"/>
                                        <p:tgtEl>
                                          <p:spTgt spid="2">
                                            <p:txEl>
                                              <p:pRg st="12" end="12"/>
                                            </p:txEl>
                                          </p:spTgt>
                                        </p:tgtEl>
                                      </p:cBhvr>
                                    </p:animEffect>
                                  </p:childTnLst>
                                </p:cTn>
                              </p:par>
                            </p:childTnLst>
                          </p:cTn>
                        </p:par>
                        <p:par>
                          <p:cTn id="62" fill="hold">
                            <p:stCondLst>
                              <p:cond delay="7500"/>
                            </p:stCondLst>
                            <p:childTnLst>
                              <p:par>
                                <p:cTn id="63" presetID="16" presetClass="entr" presetSubtype="37" fill="hold" nodeType="afterEffect">
                                  <p:stCondLst>
                                    <p:cond delay="0"/>
                                  </p:stCondLst>
                                  <p:childTnLst>
                                    <p:set>
                                      <p:cBhvr>
                                        <p:cTn id="64" dur="1" fill="hold">
                                          <p:stCondLst>
                                            <p:cond delay="0"/>
                                          </p:stCondLst>
                                        </p:cTn>
                                        <p:tgtEl>
                                          <p:spTgt spid="2">
                                            <p:txEl>
                                              <p:pRg st="13" end="13"/>
                                            </p:txEl>
                                          </p:spTgt>
                                        </p:tgtEl>
                                        <p:attrNameLst>
                                          <p:attrName>style.visibility</p:attrName>
                                        </p:attrNameLst>
                                      </p:cBhvr>
                                      <p:to>
                                        <p:strVal val="visible"/>
                                      </p:to>
                                    </p:set>
                                    <p:animEffect transition="in" filter="barn(outVertical)">
                                      <p:cBhvr>
                                        <p:cTn id="65" dur="500"/>
                                        <p:tgtEl>
                                          <p:spTgt spid="2">
                                            <p:txEl>
                                              <p:pRg st="13" end="13"/>
                                            </p:txEl>
                                          </p:spTgt>
                                        </p:tgtEl>
                                      </p:cBhvr>
                                    </p:animEffect>
                                  </p:childTnLst>
                                </p:cTn>
                              </p:par>
                            </p:childTnLst>
                          </p:cTn>
                        </p:par>
                        <p:par>
                          <p:cTn id="66" fill="hold">
                            <p:stCondLst>
                              <p:cond delay="8000"/>
                            </p:stCondLst>
                            <p:childTnLst>
                              <p:par>
                                <p:cTn id="67" presetID="16" presetClass="entr" presetSubtype="37" fill="hold" nodeType="afterEffect">
                                  <p:stCondLst>
                                    <p:cond delay="0"/>
                                  </p:stCondLst>
                                  <p:childTnLst>
                                    <p:set>
                                      <p:cBhvr>
                                        <p:cTn id="68" dur="1" fill="hold">
                                          <p:stCondLst>
                                            <p:cond delay="0"/>
                                          </p:stCondLst>
                                        </p:cTn>
                                        <p:tgtEl>
                                          <p:spTgt spid="2">
                                            <p:txEl>
                                              <p:pRg st="14" end="14"/>
                                            </p:txEl>
                                          </p:spTgt>
                                        </p:tgtEl>
                                        <p:attrNameLst>
                                          <p:attrName>style.visibility</p:attrName>
                                        </p:attrNameLst>
                                      </p:cBhvr>
                                      <p:to>
                                        <p:strVal val="visible"/>
                                      </p:to>
                                    </p:set>
                                    <p:animEffect transition="in" filter="barn(outVertical)">
                                      <p:cBhvr>
                                        <p:cTn id="69" dur="500"/>
                                        <p:tgtEl>
                                          <p:spTgt spid="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accent5">
                    <a:lumMod val="50000"/>
                  </a:schemeClr>
                </a:solidFill>
              </a:rPr>
              <a:t>CAREER TRANSITION</a:t>
            </a:r>
            <a:endParaRPr dirty="0">
              <a:solidFill>
                <a:schemeClr val="accent5">
                  <a:lumMod val="50000"/>
                </a:schemeClr>
              </a:solidFill>
            </a:endParaRPr>
          </a:p>
        </p:txBody>
      </p:sp>
      <p:sp>
        <p:nvSpPr>
          <p:cNvPr id="262" name="Google Shape;262;p16"/>
          <p:cNvSpPr txBox="1">
            <a:spLocks noGrp="1"/>
          </p:cNvSpPr>
          <p:nvPr>
            <p:ph type="body" idx="1"/>
          </p:nvPr>
        </p:nvSpPr>
        <p:spPr>
          <a:xfrm>
            <a:off x="457200" y="1981311"/>
            <a:ext cx="5138700" cy="2766959"/>
          </a:xfrm>
          <a:prstGeom prst="rect">
            <a:avLst/>
          </a:prstGeom>
        </p:spPr>
        <p:txBody>
          <a:bodyPr spcFirstLastPara="1" wrap="square" lIns="91425" tIns="91425" rIns="91425" bIns="91425" anchor="t" anchorCtr="0">
            <a:noAutofit/>
          </a:bodyPr>
          <a:lstStyle/>
          <a:p>
            <a:pPr lvl="0" algn="l" rtl="0">
              <a:spcBef>
                <a:spcPts val="600"/>
              </a:spcBef>
              <a:spcAft>
                <a:spcPts val="0"/>
              </a:spcAft>
              <a:buSzPts val="2400"/>
              <a:buFont typeface="Wingdings" panose="05000000000000000000" pitchFamily="2" charset="2"/>
              <a:buChar char="Ø"/>
            </a:pPr>
            <a:r>
              <a:rPr lang="en-US" sz="2600" dirty="0">
                <a:solidFill>
                  <a:schemeClr val="accent5">
                    <a:lumMod val="50000"/>
                  </a:schemeClr>
                </a:solidFill>
              </a:rPr>
              <a:t>full time position</a:t>
            </a:r>
          </a:p>
          <a:p>
            <a:pPr lvl="0" algn="l" rtl="0">
              <a:spcBef>
                <a:spcPts val="600"/>
              </a:spcBef>
              <a:spcAft>
                <a:spcPts val="0"/>
              </a:spcAft>
              <a:buSzPts val="2400"/>
              <a:buFont typeface="Wingdings" panose="05000000000000000000" pitchFamily="2" charset="2"/>
              <a:buChar char="Ø"/>
            </a:pPr>
            <a:r>
              <a:rPr lang="en-US" sz="2600" dirty="0">
                <a:solidFill>
                  <a:schemeClr val="accent5">
                    <a:lumMod val="50000"/>
                  </a:schemeClr>
                </a:solidFill>
              </a:rPr>
              <a:t>diverse culture</a:t>
            </a:r>
          </a:p>
          <a:p>
            <a:pPr lvl="0" algn="l" rtl="0">
              <a:spcBef>
                <a:spcPts val="600"/>
              </a:spcBef>
              <a:spcAft>
                <a:spcPts val="0"/>
              </a:spcAft>
              <a:buSzPts val="2400"/>
              <a:buFont typeface="Wingdings" panose="05000000000000000000" pitchFamily="2" charset="2"/>
              <a:buChar char="Ø"/>
            </a:pPr>
            <a:r>
              <a:rPr lang="en-US" sz="2600" dirty="0">
                <a:solidFill>
                  <a:schemeClr val="accent5">
                    <a:lumMod val="50000"/>
                  </a:schemeClr>
                </a:solidFill>
              </a:rPr>
              <a:t>work-life balance</a:t>
            </a:r>
          </a:p>
          <a:p>
            <a:pPr lvl="0" algn="l" rtl="0">
              <a:spcBef>
                <a:spcPts val="0"/>
              </a:spcBef>
              <a:spcAft>
                <a:spcPts val="0"/>
              </a:spcAft>
              <a:buSzPts val="2400"/>
              <a:buFont typeface="Wingdings" panose="05000000000000000000" pitchFamily="2" charset="2"/>
              <a:buChar char="Ø"/>
            </a:pPr>
            <a:r>
              <a:rPr lang="en-US" sz="2600" dirty="0">
                <a:solidFill>
                  <a:schemeClr val="accent5">
                    <a:lumMod val="50000"/>
                  </a:schemeClr>
                </a:solidFill>
              </a:rPr>
              <a:t>current business not an impediment to having a full-time position</a:t>
            </a:r>
            <a:endParaRPr sz="2600" dirty="0">
              <a:solidFill>
                <a:schemeClr val="accent5">
                  <a:lumMod val="50000"/>
                </a:schemeClr>
              </a:solidFill>
            </a:endParaRPr>
          </a:p>
        </p:txBody>
      </p:sp>
      <p:sp>
        <p:nvSpPr>
          <p:cNvPr id="263" name="Google Shape;263;p16"/>
          <p:cNvSpPr txBox="1">
            <a:spLocks noGrp="1"/>
          </p:cNvSpPr>
          <p:nvPr>
            <p:ph type="sldNum" idx="12"/>
          </p:nvPr>
        </p:nvSpPr>
        <p:spPr>
          <a:xfrm>
            <a:off x="8808000" y="2208279"/>
            <a:ext cx="336000" cy="727200"/>
          </a:xfrm>
          <a:prstGeom prst="rect">
            <a:avLst/>
          </a:prstGeom>
          <a:solidFill>
            <a:schemeClr val="accent5">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37</a:t>
            </a:fld>
            <a:endParaRPr dirty="0">
              <a:solidFill>
                <a:schemeClr val="tx1"/>
              </a:solidFill>
            </a:endParaRPr>
          </a:p>
        </p:txBody>
      </p:sp>
    </p:spTree>
    <p:extLst>
      <p:ext uri="{BB962C8B-B14F-4D97-AF65-F5344CB8AC3E}">
        <p14:creationId xmlns:p14="http://schemas.microsoft.com/office/powerpoint/2010/main" val="2773003106"/>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randombar(horizontal)">
                                      <p:cBhvr>
                                        <p:cTn id="7" dur="500"/>
                                        <p:tgtEl>
                                          <p:spTgt spid="261"/>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62">
                                            <p:txEl>
                                              <p:pRg st="0" end="0"/>
                                            </p:txEl>
                                          </p:spTgt>
                                        </p:tgtEl>
                                        <p:attrNameLst>
                                          <p:attrName>style.visibility</p:attrName>
                                        </p:attrNameLst>
                                      </p:cBhvr>
                                      <p:to>
                                        <p:strVal val="visible"/>
                                      </p:to>
                                    </p:set>
                                    <p:animEffect transition="in" filter="randombar(horizontal)">
                                      <p:cBhvr>
                                        <p:cTn id="11" dur="500"/>
                                        <p:tgtEl>
                                          <p:spTgt spid="262">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62">
                                            <p:txEl>
                                              <p:pRg st="1" end="1"/>
                                            </p:txEl>
                                          </p:spTgt>
                                        </p:tgtEl>
                                        <p:attrNameLst>
                                          <p:attrName>style.visibility</p:attrName>
                                        </p:attrNameLst>
                                      </p:cBhvr>
                                      <p:to>
                                        <p:strVal val="visible"/>
                                      </p:to>
                                    </p:set>
                                    <p:animEffect transition="in" filter="randombar(horizontal)">
                                      <p:cBhvr>
                                        <p:cTn id="15" dur="500"/>
                                        <p:tgtEl>
                                          <p:spTgt spid="262">
                                            <p:txEl>
                                              <p:pRg st="1" end="1"/>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62">
                                            <p:txEl>
                                              <p:pRg st="2" end="2"/>
                                            </p:txEl>
                                          </p:spTgt>
                                        </p:tgtEl>
                                        <p:attrNameLst>
                                          <p:attrName>style.visibility</p:attrName>
                                        </p:attrNameLst>
                                      </p:cBhvr>
                                      <p:to>
                                        <p:strVal val="visible"/>
                                      </p:to>
                                    </p:set>
                                    <p:animEffect transition="in" filter="randombar(horizontal)">
                                      <p:cBhvr>
                                        <p:cTn id="19" dur="500"/>
                                        <p:tgtEl>
                                          <p:spTgt spid="262">
                                            <p:txEl>
                                              <p:pRg st="2" end="2"/>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62">
                                            <p:txEl>
                                              <p:pRg st="3" end="3"/>
                                            </p:txEl>
                                          </p:spTgt>
                                        </p:tgtEl>
                                        <p:attrNameLst>
                                          <p:attrName>style.visibility</p:attrName>
                                        </p:attrNameLst>
                                      </p:cBhvr>
                                      <p:to>
                                        <p:strVal val="visible"/>
                                      </p:to>
                                    </p:set>
                                    <p:animEffect transition="in" filter="randombar(horizontal)">
                                      <p:cBhvr>
                                        <p:cTn id="23" dur="500"/>
                                        <p:tgtEl>
                                          <p:spTgt spid="26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0" y="496819"/>
            <a:ext cx="6096000" cy="5680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5">
                    <a:lumMod val="50000"/>
                  </a:schemeClr>
                </a:solidFill>
              </a:rPr>
              <a:t>SUMMARY</a:t>
            </a:r>
            <a:endParaRPr dirty="0">
              <a:solidFill>
                <a:schemeClr val="accent5">
                  <a:lumMod val="50000"/>
                </a:schemeClr>
              </a:solidFill>
            </a:endParaRPr>
          </a:p>
        </p:txBody>
      </p:sp>
      <p:sp>
        <p:nvSpPr>
          <p:cNvPr id="249" name="Google Shape;249;p14"/>
          <p:cNvSpPr txBox="1">
            <a:spLocks noGrp="1"/>
          </p:cNvSpPr>
          <p:nvPr>
            <p:ph type="sldNum" idx="12"/>
          </p:nvPr>
        </p:nvSpPr>
        <p:spPr>
          <a:xfrm>
            <a:off x="8808000" y="2208175"/>
            <a:ext cx="336000" cy="727200"/>
          </a:xfrm>
          <a:prstGeom prst="rect">
            <a:avLst/>
          </a:prstGeom>
          <a:solidFill>
            <a:schemeClr val="accent5">
              <a:lumMod val="5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38</a:t>
            </a:fld>
            <a:endParaRPr dirty="0">
              <a:solidFill>
                <a:schemeClr val="tx1"/>
              </a:solidFill>
            </a:endParaRPr>
          </a:p>
        </p:txBody>
      </p:sp>
      <p:sp>
        <p:nvSpPr>
          <p:cNvPr id="13" name="Google Shape;262;p16">
            <a:extLst>
              <a:ext uri="{FF2B5EF4-FFF2-40B4-BE49-F238E27FC236}">
                <a16:creationId xmlns:a16="http://schemas.microsoft.com/office/drawing/2014/main" id="{81FC66A6-CC4E-4F58-83A8-09351224F4FC}"/>
              </a:ext>
            </a:extLst>
          </p:cNvPr>
          <p:cNvSpPr txBox="1">
            <a:spLocks noGrp="1"/>
          </p:cNvSpPr>
          <p:nvPr>
            <p:ph type="body" idx="1"/>
          </p:nvPr>
        </p:nvSpPr>
        <p:spPr>
          <a:xfrm>
            <a:off x="457200" y="1224276"/>
            <a:ext cx="5138701" cy="3633474"/>
          </a:xfrm>
          <a:prstGeom prst="rect">
            <a:avLst/>
          </a:prstGeom>
        </p:spPr>
        <p:txBody>
          <a:bodyPr spcFirstLastPara="1" wrap="square" lIns="91425" tIns="91425" rIns="91425" bIns="91425" anchor="t" anchorCtr="0">
            <a:noAutofit/>
          </a:bodyPr>
          <a:lstStyle/>
          <a:p>
            <a:pPr lvl="0">
              <a:buFont typeface="Wingdings" panose="05000000000000000000" pitchFamily="2" charset="2"/>
              <a:buChar char="v"/>
            </a:pPr>
            <a:r>
              <a:rPr lang="en-US" sz="2200" dirty="0">
                <a:solidFill>
                  <a:schemeClr val="accent5">
                    <a:lumMod val="50000"/>
                  </a:schemeClr>
                </a:solidFill>
              </a:rPr>
              <a:t>Over 2.3 million lines of code</a:t>
            </a:r>
          </a:p>
          <a:p>
            <a:pPr lvl="0">
              <a:buFont typeface="Wingdings" panose="05000000000000000000" pitchFamily="2" charset="2"/>
              <a:buChar char="v"/>
            </a:pPr>
            <a:r>
              <a:rPr lang="en-US" sz="2200" dirty="0">
                <a:solidFill>
                  <a:schemeClr val="accent5">
                    <a:lumMod val="50000"/>
                  </a:schemeClr>
                </a:solidFill>
              </a:rPr>
              <a:t>Over 5,800 GitHub contributions</a:t>
            </a:r>
          </a:p>
          <a:p>
            <a:pPr lvl="0">
              <a:buFont typeface="Wingdings" panose="05000000000000000000" pitchFamily="2" charset="2"/>
              <a:buChar char="v"/>
            </a:pPr>
            <a:r>
              <a:rPr lang="en-US" sz="2200" dirty="0">
                <a:solidFill>
                  <a:schemeClr val="accent5">
                    <a:lumMod val="50000"/>
                  </a:schemeClr>
                </a:solidFill>
              </a:rPr>
              <a:t>Both leadership and real-world development experience </a:t>
            </a:r>
          </a:p>
          <a:p>
            <a:pPr lvl="0">
              <a:buFont typeface="Wingdings" panose="05000000000000000000" pitchFamily="2" charset="2"/>
              <a:buChar char="v"/>
            </a:pPr>
            <a:r>
              <a:rPr lang="en-US" sz="2200" dirty="0">
                <a:solidFill>
                  <a:schemeClr val="accent5">
                    <a:lumMod val="50000"/>
                  </a:schemeClr>
                </a:solidFill>
              </a:rPr>
              <a:t>Studied several languages, frameworks, and fundamental computer science books outside the Lambda curriculum</a:t>
            </a:r>
          </a:p>
          <a:p>
            <a:pPr lvl="0">
              <a:buFont typeface="Wingdings" panose="05000000000000000000" pitchFamily="2" charset="2"/>
              <a:buChar char="v"/>
            </a:pPr>
            <a:r>
              <a:rPr lang="en-US" sz="2200" dirty="0">
                <a:solidFill>
                  <a:schemeClr val="accent5">
                    <a:lumMod val="50000"/>
                  </a:schemeClr>
                </a:solidFill>
              </a:rPr>
              <a:t>Moderate Agile and Git experience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barn(outVertical)">
                                      <p:cBhvr>
                                        <p:cTn id="7" dur="500"/>
                                        <p:tgtEl>
                                          <p:spTgt spid="2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fade">
                                      <p:cBhvr>
                                        <p:cTn id="19" dur="500"/>
                                        <p:tgtEl>
                                          <p:spTgt spid="1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animEffect transition="in" filter="fade">
                                      <p:cBhvr>
                                        <p:cTn id="23" dur="500"/>
                                        <p:tgtEl>
                                          <p:spTgt spid="13">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714F2A-BFEE-4621-A40A-6848FCC3A1EE}"/>
              </a:ext>
            </a:extLst>
          </p:cNvPr>
          <p:cNvSpPr>
            <a:spLocks noGrp="1"/>
          </p:cNvSpPr>
          <p:nvPr>
            <p:ph type="sldNum" idx="12"/>
          </p:nvPr>
        </p:nvSpPr>
        <p:spPr>
          <a:solidFill>
            <a:schemeClr val="accent5">
              <a:lumMod val="25000"/>
            </a:schemeClr>
          </a:solidFill>
        </p:spPr>
        <p:txBody>
          <a:bodyPr/>
          <a:lstStyle/>
          <a:p>
            <a:pPr marL="0" lvl="0" indent="0" algn="ctr" rtl="0">
              <a:spcBef>
                <a:spcPts val="0"/>
              </a:spcBef>
              <a:spcAft>
                <a:spcPts val="0"/>
              </a:spcAft>
              <a:buNone/>
            </a:pPr>
            <a:fld id="{00000000-1234-1234-1234-123412341234}" type="slidenum">
              <a:rPr lang="en" smtClean="0">
                <a:solidFill>
                  <a:schemeClr val="tx1"/>
                </a:solidFill>
              </a:rPr>
              <a:t>39</a:t>
            </a:fld>
            <a:endParaRPr lang="en" dirty="0">
              <a:solidFill>
                <a:schemeClr val="tx1"/>
              </a:solidFill>
            </a:endParaRPr>
          </a:p>
        </p:txBody>
      </p:sp>
      <p:sp>
        <p:nvSpPr>
          <p:cNvPr id="3" name="Title 1">
            <a:extLst>
              <a:ext uri="{FF2B5EF4-FFF2-40B4-BE49-F238E27FC236}">
                <a16:creationId xmlns:a16="http://schemas.microsoft.com/office/drawing/2014/main" id="{18E01EA4-AED2-4C21-A2EF-62B2D10E6DBC}"/>
              </a:ext>
            </a:extLst>
          </p:cNvPr>
          <p:cNvSpPr txBox="1">
            <a:spLocks/>
          </p:cNvSpPr>
          <p:nvPr/>
        </p:nvSpPr>
        <p:spPr>
          <a:xfrm>
            <a:off x="261257" y="272594"/>
            <a:ext cx="8623944" cy="5213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pPr algn="ctr"/>
            <a:r>
              <a:rPr lang="en-US" dirty="0">
                <a:solidFill>
                  <a:schemeClr val="tx1"/>
                </a:solidFill>
                <a:latin typeface="+mj-lt"/>
              </a:rPr>
              <a:t>REFERENCES</a:t>
            </a:r>
          </a:p>
        </p:txBody>
      </p:sp>
      <p:grpSp>
        <p:nvGrpSpPr>
          <p:cNvPr id="4" name="Google Shape;592;p39">
            <a:extLst>
              <a:ext uri="{FF2B5EF4-FFF2-40B4-BE49-F238E27FC236}">
                <a16:creationId xmlns:a16="http://schemas.microsoft.com/office/drawing/2014/main" id="{620B82A8-5150-458C-A672-90D2D1C1BE0F}"/>
              </a:ext>
            </a:extLst>
          </p:cNvPr>
          <p:cNvGrpSpPr/>
          <p:nvPr/>
        </p:nvGrpSpPr>
        <p:grpSpPr>
          <a:xfrm>
            <a:off x="7882296" y="1753724"/>
            <a:ext cx="959363" cy="763147"/>
            <a:chOff x="9925050" y="4203700"/>
            <a:chExt cx="2267050" cy="1803375"/>
          </a:xfrm>
        </p:grpSpPr>
        <p:sp>
          <p:nvSpPr>
            <p:cNvPr id="5" name="Google Shape;593;p39">
              <a:extLst>
                <a:ext uri="{FF2B5EF4-FFF2-40B4-BE49-F238E27FC236}">
                  <a16:creationId xmlns:a16="http://schemas.microsoft.com/office/drawing/2014/main" id="{758744B1-8FAC-4A08-ACBC-1FD97F44B5C7}"/>
                </a:ext>
              </a:extLst>
            </p:cNvPr>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594;p39">
              <a:extLst>
                <a:ext uri="{FF2B5EF4-FFF2-40B4-BE49-F238E27FC236}">
                  <a16:creationId xmlns:a16="http://schemas.microsoft.com/office/drawing/2014/main" id="{8C0DF59E-551E-4662-8D72-276796530C6D}"/>
                </a:ext>
              </a:extLst>
            </p:cNvPr>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 name="Google Shape;595;p39">
              <a:extLst>
                <a:ext uri="{FF2B5EF4-FFF2-40B4-BE49-F238E27FC236}">
                  <a16:creationId xmlns:a16="http://schemas.microsoft.com/office/drawing/2014/main" id="{56DC5F70-5D4E-4167-80A6-9B32C22DD4DA}"/>
                </a:ext>
              </a:extLst>
            </p:cNvPr>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 name="Google Shape;596;p39">
              <a:extLst>
                <a:ext uri="{FF2B5EF4-FFF2-40B4-BE49-F238E27FC236}">
                  <a16:creationId xmlns:a16="http://schemas.microsoft.com/office/drawing/2014/main" id="{7B9EDDD3-2DDC-4580-80F7-36375AD775EE}"/>
                </a:ext>
              </a:extLst>
            </p:cNvPr>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 name="Google Shape;597;p39">
              <a:extLst>
                <a:ext uri="{FF2B5EF4-FFF2-40B4-BE49-F238E27FC236}">
                  <a16:creationId xmlns:a16="http://schemas.microsoft.com/office/drawing/2014/main" id="{F0D9E430-E9F8-4172-BAF1-2C88D2675C17}"/>
                </a:ext>
              </a:extLst>
            </p:cNvPr>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 name="Google Shape;598;p39">
              <a:extLst>
                <a:ext uri="{FF2B5EF4-FFF2-40B4-BE49-F238E27FC236}">
                  <a16:creationId xmlns:a16="http://schemas.microsoft.com/office/drawing/2014/main" id="{915ED7FE-EEC8-47C9-B0C5-258027C772C1}"/>
                </a:ext>
              </a:extLst>
            </p:cNvPr>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599;p39">
              <a:extLst>
                <a:ext uri="{FF2B5EF4-FFF2-40B4-BE49-F238E27FC236}">
                  <a16:creationId xmlns:a16="http://schemas.microsoft.com/office/drawing/2014/main" id="{54063A52-AEB5-423D-B7D8-1973649BC268}"/>
                </a:ext>
              </a:extLst>
            </p:cNvPr>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600;p39">
              <a:extLst>
                <a:ext uri="{FF2B5EF4-FFF2-40B4-BE49-F238E27FC236}">
                  <a16:creationId xmlns:a16="http://schemas.microsoft.com/office/drawing/2014/main" id="{5D7CEA4C-121A-42C3-A916-4BBCA1AD426F}"/>
                </a:ext>
              </a:extLst>
            </p:cNvPr>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601;p39">
              <a:extLst>
                <a:ext uri="{FF2B5EF4-FFF2-40B4-BE49-F238E27FC236}">
                  <a16:creationId xmlns:a16="http://schemas.microsoft.com/office/drawing/2014/main" id="{88E65AC1-00C9-4767-A70A-9C6326E6896A}"/>
                </a:ext>
              </a:extLst>
            </p:cNvPr>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 name="Google Shape;602;p39">
              <a:extLst>
                <a:ext uri="{FF2B5EF4-FFF2-40B4-BE49-F238E27FC236}">
                  <a16:creationId xmlns:a16="http://schemas.microsoft.com/office/drawing/2014/main" id="{6F0BB227-A8A4-49A9-B4E2-167A35CF0A88}"/>
                </a:ext>
              </a:extLst>
            </p:cNvPr>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 name="Google Shape;603;p39">
              <a:extLst>
                <a:ext uri="{FF2B5EF4-FFF2-40B4-BE49-F238E27FC236}">
                  <a16:creationId xmlns:a16="http://schemas.microsoft.com/office/drawing/2014/main" id="{70B7F8DB-3241-4A59-926A-E89CBB7F39E7}"/>
                </a:ext>
              </a:extLst>
            </p:cNvPr>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604;p39">
              <a:extLst>
                <a:ext uri="{FF2B5EF4-FFF2-40B4-BE49-F238E27FC236}">
                  <a16:creationId xmlns:a16="http://schemas.microsoft.com/office/drawing/2014/main" id="{AADC16D9-F4F1-42D8-9492-55A024B8CF0D}"/>
                </a:ext>
              </a:extLst>
            </p:cNvPr>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7" name="Google Shape;587;p39">
            <a:extLst>
              <a:ext uri="{FF2B5EF4-FFF2-40B4-BE49-F238E27FC236}">
                <a16:creationId xmlns:a16="http://schemas.microsoft.com/office/drawing/2014/main" id="{D46A20A9-D7BA-4CE0-8140-FE908B71E685}"/>
              </a:ext>
            </a:extLst>
          </p:cNvPr>
          <p:cNvGrpSpPr/>
          <p:nvPr/>
        </p:nvGrpSpPr>
        <p:grpSpPr>
          <a:xfrm rot="10800000" flipH="1">
            <a:off x="332410" y="650474"/>
            <a:ext cx="1053826" cy="815471"/>
            <a:chOff x="9598025" y="882650"/>
            <a:chExt cx="2266938" cy="1754200"/>
          </a:xfrm>
        </p:grpSpPr>
        <p:sp>
          <p:nvSpPr>
            <p:cNvPr id="18" name="Google Shape;588;p39">
              <a:extLst>
                <a:ext uri="{FF2B5EF4-FFF2-40B4-BE49-F238E27FC236}">
                  <a16:creationId xmlns:a16="http://schemas.microsoft.com/office/drawing/2014/main" id="{F347683D-6C6D-4BAF-90F8-FB2AE6CCC1E1}"/>
                </a:ext>
              </a:extLst>
            </p:cNvPr>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 name="Google Shape;589;p39">
              <a:extLst>
                <a:ext uri="{FF2B5EF4-FFF2-40B4-BE49-F238E27FC236}">
                  <a16:creationId xmlns:a16="http://schemas.microsoft.com/office/drawing/2014/main" id="{7B0D63DD-64CA-4BF9-A38F-5E5CFAEBF7B1}"/>
                </a:ext>
              </a:extLst>
            </p:cNvPr>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590;p39">
              <a:extLst>
                <a:ext uri="{FF2B5EF4-FFF2-40B4-BE49-F238E27FC236}">
                  <a16:creationId xmlns:a16="http://schemas.microsoft.com/office/drawing/2014/main" id="{CD8EC4CA-F90D-4ABD-B55B-22CAD8308C2A}"/>
                </a:ext>
              </a:extLst>
            </p:cNvPr>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591;p39">
              <a:extLst>
                <a:ext uri="{FF2B5EF4-FFF2-40B4-BE49-F238E27FC236}">
                  <a16:creationId xmlns:a16="http://schemas.microsoft.com/office/drawing/2014/main" id="{A97E4FDA-8EF3-41B3-B7A0-CEA48F61A61C}"/>
                </a:ext>
              </a:extLst>
            </p:cNvPr>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27" name="TextBox 26">
            <a:extLst>
              <a:ext uri="{FF2B5EF4-FFF2-40B4-BE49-F238E27FC236}">
                <a16:creationId xmlns:a16="http://schemas.microsoft.com/office/drawing/2014/main" id="{74B72868-2A19-4D68-8894-16EFDC2E55B0}"/>
              </a:ext>
            </a:extLst>
          </p:cNvPr>
          <p:cNvSpPr txBox="1"/>
          <p:nvPr/>
        </p:nvSpPr>
        <p:spPr>
          <a:xfrm>
            <a:off x="644236" y="1154090"/>
            <a:ext cx="184731" cy="307777"/>
          </a:xfrm>
          <a:prstGeom prst="rect">
            <a:avLst/>
          </a:prstGeom>
          <a:noFill/>
        </p:spPr>
        <p:txBody>
          <a:bodyPr wrap="none" rtlCol="0">
            <a:spAutoFit/>
          </a:bodyPr>
          <a:lstStyle/>
          <a:p>
            <a:endParaRPr lang="en-US" dirty="0"/>
          </a:p>
        </p:txBody>
      </p:sp>
      <p:sp>
        <p:nvSpPr>
          <p:cNvPr id="28" name="Rectangle 27">
            <a:extLst>
              <a:ext uri="{FF2B5EF4-FFF2-40B4-BE49-F238E27FC236}">
                <a16:creationId xmlns:a16="http://schemas.microsoft.com/office/drawing/2014/main" id="{D8BAFADC-F841-4F49-BFD5-9937972EE32B}"/>
              </a:ext>
            </a:extLst>
          </p:cNvPr>
          <p:cNvSpPr/>
          <p:nvPr/>
        </p:nvSpPr>
        <p:spPr>
          <a:xfrm>
            <a:off x="1499171" y="2790700"/>
            <a:ext cx="7173538" cy="1169551"/>
          </a:xfrm>
          <a:prstGeom prst="rect">
            <a:avLst/>
          </a:prstGeom>
        </p:spPr>
        <p:txBody>
          <a:bodyPr wrap="square">
            <a:spAutoFit/>
          </a:bodyPr>
          <a:lstStyle/>
          <a:p>
            <a:r>
              <a:rPr lang="en-US" b="1" u="sng" dirty="0">
                <a:solidFill>
                  <a:schemeClr val="tx1"/>
                </a:solidFill>
                <a:latin typeface="Barlow Light" panose="020B0604020202020204" charset="0"/>
              </a:rPr>
              <a:t>Chad Rutherford, Colleague, iOS Developer </a:t>
            </a:r>
            <a:br>
              <a:rPr lang="en-US" dirty="0">
                <a:solidFill>
                  <a:schemeClr val="tx1"/>
                </a:solidFill>
                <a:latin typeface="Barlow Light" panose="020B0604020202020204" charset="0"/>
              </a:rPr>
            </a:br>
            <a:r>
              <a:rPr lang="en-US" i="1" dirty="0">
                <a:solidFill>
                  <a:schemeClr val="tx1"/>
                </a:solidFill>
                <a:latin typeface="Barlow Light" panose="020B0604020202020204" charset="0"/>
              </a:rPr>
              <a:t>“Erica is a kind-hearted, hard-working individual. She goes above &amp; beyond to make sure her work gets done in the time frame provided. While devoting her time to sharpening her skills is her priority, she is not afraid to dive into the unknown &amp; try out a new library to accomplish a task.“</a:t>
            </a:r>
          </a:p>
        </p:txBody>
      </p:sp>
      <p:sp>
        <p:nvSpPr>
          <p:cNvPr id="29" name="Rectangle 28">
            <a:extLst>
              <a:ext uri="{FF2B5EF4-FFF2-40B4-BE49-F238E27FC236}">
                <a16:creationId xmlns:a16="http://schemas.microsoft.com/office/drawing/2014/main" id="{0995DDBE-CE31-4B2B-96CC-A1246F91D85F}"/>
              </a:ext>
            </a:extLst>
          </p:cNvPr>
          <p:cNvSpPr/>
          <p:nvPr/>
        </p:nvSpPr>
        <p:spPr>
          <a:xfrm>
            <a:off x="1537417" y="759939"/>
            <a:ext cx="7127611" cy="738664"/>
          </a:xfrm>
          <a:prstGeom prst="rect">
            <a:avLst/>
          </a:prstGeom>
        </p:spPr>
        <p:txBody>
          <a:bodyPr wrap="square">
            <a:spAutoFit/>
          </a:bodyPr>
          <a:lstStyle/>
          <a:p>
            <a:r>
              <a:rPr lang="en-US" b="1" u="sng" dirty="0">
                <a:solidFill>
                  <a:schemeClr val="tx1"/>
                </a:solidFill>
                <a:latin typeface="Barlow Light" panose="020B0604020202020204" charset="0"/>
              </a:rPr>
              <a:t>Bobby Hall, Direct Manager, Team Lead </a:t>
            </a:r>
            <a:br>
              <a:rPr lang="en-US" dirty="0">
                <a:solidFill>
                  <a:schemeClr val="tx1"/>
                </a:solidFill>
                <a:latin typeface="Barlow Light" panose="020B0604020202020204" charset="0"/>
              </a:rPr>
            </a:br>
            <a:r>
              <a:rPr lang="en-US" i="1" dirty="0">
                <a:solidFill>
                  <a:schemeClr val="tx1"/>
                </a:solidFill>
                <a:latin typeface="Barlow Light" panose="020B0604020202020204" charset="0"/>
              </a:rPr>
              <a:t>“Erica is a great team member and works very hard. She is enthusiastic and organized. Erica asks for support when needed and not afraid to speak out during conversations.”</a:t>
            </a:r>
            <a:endParaRPr lang="en-US" i="1" dirty="0"/>
          </a:p>
        </p:txBody>
      </p:sp>
      <p:sp>
        <p:nvSpPr>
          <p:cNvPr id="30" name="Rectangle 29">
            <a:extLst>
              <a:ext uri="{FF2B5EF4-FFF2-40B4-BE49-F238E27FC236}">
                <a16:creationId xmlns:a16="http://schemas.microsoft.com/office/drawing/2014/main" id="{E0ED2291-3668-4C75-A6F6-2E664FC0661A}"/>
              </a:ext>
            </a:extLst>
          </p:cNvPr>
          <p:cNvSpPr/>
          <p:nvPr/>
        </p:nvSpPr>
        <p:spPr>
          <a:xfrm>
            <a:off x="457200" y="1667598"/>
            <a:ext cx="7173538" cy="954107"/>
          </a:xfrm>
          <a:prstGeom prst="rect">
            <a:avLst/>
          </a:prstGeom>
        </p:spPr>
        <p:txBody>
          <a:bodyPr wrap="square">
            <a:spAutoFit/>
          </a:bodyPr>
          <a:lstStyle/>
          <a:p>
            <a:pPr algn="r"/>
            <a:r>
              <a:rPr lang="en-US" b="1" u="sng" dirty="0">
                <a:solidFill>
                  <a:schemeClr val="tx1"/>
                </a:solidFill>
                <a:latin typeface="Barlow Light" panose="020B0604020202020204" charset="0"/>
              </a:rPr>
              <a:t>Katrina Dierking, Direct Manager, Team Lead</a:t>
            </a:r>
            <a:br>
              <a:rPr lang="en-US" dirty="0">
                <a:solidFill>
                  <a:schemeClr val="tx1"/>
                </a:solidFill>
                <a:latin typeface="Barlow Light" panose="020B0604020202020204" charset="0"/>
              </a:rPr>
            </a:br>
            <a:r>
              <a:rPr lang="en-US" i="1" dirty="0">
                <a:solidFill>
                  <a:schemeClr val="tx1"/>
                </a:solidFill>
                <a:latin typeface="Barlow Light" panose="020B0604020202020204" charset="0"/>
              </a:rPr>
              <a:t>“Erica is a leader by nature. She has appropriate confidence and the ability to see the big picture of any project. She doesn't let anything rattle her. She would be an amazing asset to any team. She's a pleasure to work with.” </a:t>
            </a:r>
            <a:endParaRPr lang="en-US" i="1" dirty="0"/>
          </a:p>
        </p:txBody>
      </p:sp>
      <p:sp>
        <p:nvSpPr>
          <p:cNvPr id="31" name="Rectangle 30">
            <a:extLst>
              <a:ext uri="{FF2B5EF4-FFF2-40B4-BE49-F238E27FC236}">
                <a16:creationId xmlns:a16="http://schemas.microsoft.com/office/drawing/2014/main" id="{DFF4C18D-E603-45C0-9469-FF27BFA63200}"/>
              </a:ext>
            </a:extLst>
          </p:cNvPr>
          <p:cNvSpPr/>
          <p:nvPr/>
        </p:nvSpPr>
        <p:spPr>
          <a:xfrm>
            <a:off x="332409" y="4129247"/>
            <a:ext cx="7355825" cy="738664"/>
          </a:xfrm>
          <a:prstGeom prst="rect">
            <a:avLst/>
          </a:prstGeom>
        </p:spPr>
        <p:txBody>
          <a:bodyPr wrap="square">
            <a:spAutoFit/>
          </a:bodyPr>
          <a:lstStyle/>
          <a:p>
            <a:pPr algn="r"/>
            <a:r>
              <a:rPr lang="en-US" b="1" u="sng" dirty="0">
                <a:solidFill>
                  <a:schemeClr val="tx1"/>
                </a:solidFill>
                <a:latin typeface="Barlow Light" panose="020B0604020202020204" charset="0"/>
              </a:rPr>
              <a:t>Daniel Mattox, Colleague, Web Developer </a:t>
            </a:r>
            <a:br>
              <a:rPr lang="en-US" dirty="0">
                <a:solidFill>
                  <a:schemeClr val="tx1"/>
                </a:solidFill>
                <a:latin typeface="Barlow Light" panose="020B0604020202020204" charset="0"/>
              </a:rPr>
            </a:br>
            <a:r>
              <a:rPr lang="en-US" i="1" dirty="0">
                <a:solidFill>
                  <a:schemeClr val="tx1"/>
                </a:solidFill>
                <a:latin typeface="Barlow Light" panose="020B0604020202020204" charset="0"/>
              </a:rPr>
              <a:t>“Erica was a pleasure to work with, able to tackle tasks ahead of other students consistently with little effort, and great to pair program with.” </a:t>
            </a:r>
            <a:endParaRPr lang="en-US" i="1" dirty="0"/>
          </a:p>
        </p:txBody>
      </p:sp>
      <p:grpSp>
        <p:nvGrpSpPr>
          <p:cNvPr id="32" name="Google Shape;587;p39">
            <a:extLst>
              <a:ext uri="{FF2B5EF4-FFF2-40B4-BE49-F238E27FC236}">
                <a16:creationId xmlns:a16="http://schemas.microsoft.com/office/drawing/2014/main" id="{E6EC6BF1-573E-4401-B1C7-9D682AC91063}"/>
              </a:ext>
            </a:extLst>
          </p:cNvPr>
          <p:cNvGrpSpPr/>
          <p:nvPr/>
        </p:nvGrpSpPr>
        <p:grpSpPr>
          <a:xfrm rot="10800000" flipH="1">
            <a:off x="333173" y="2960038"/>
            <a:ext cx="1053826" cy="815471"/>
            <a:chOff x="9598025" y="882650"/>
            <a:chExt cx="2266938" cy="1754200"/>
          </a:xfrm>
        </p:grpSpPr>
        <p:sp>
          <p:nvSpPr>
            <p:cNvPr id="33" name="Google Shape;588;p39">
              <a:extLst>
                <a:ext uri="{FF2B5EF4-FFF2-40B4-BE49-F238E27FC236}">
                  <a16:creationId xmlns:a16="http://schemas.microsoft.com/office/drawing/2014/main" id="{3F3E723D-0B28-4AAF-A69B-FDE138BEABDC}"/>
                </a:ext>
              </a:extLst>
            </p:cNvPr>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 name="Google Shape;589;p39">
              <a:extLst>
                <a:ext uri="{FF2B5EF4-FFF2-40B4-BE49-F238E27FC236}">
                  <a16:creationId xmlns:a16="http://schemas.microsoft.com/office/drawing/2014/main" id="{03D121BE-8BC7-4AE8-8045-9B505C15846A}"/>
                </a:ext>
              </a:extLst>
            </p:cNvPr>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590;p39">
              <a:extLst>
                <a:ext uri="{FF2B5EF4-FFF2-40B4-BE49-F238E27FC236}">
                  <a16:creationId xmlns:a16="http://schemas.microsoft.com/office/drawing/2014/main" id="{BCCBF6BA-1B02-442F-9DAB-2EF49FE48967}"/>
                </a:ext>
              </a:extLst>
            </p:cNvPr>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591;p39">
              <a:extLst>
                <a:ext uri="{FF2B5EF4-FFF2-40B4-BE49-F238E27FC236}">
                  <a16:creationId xmlns:a16="http://schemas.microsoft.com/office/drawing/2014/main" id="{86E0247A-3C22-4E92-9D54-54F7A67E768F}"/>
                </a:ext>
              </a:extLst>
            </p:cNvPr>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42" name="Google Shape;587;p39">
            <a:extLst>
              <a:ext uri="{FF2B5EF4-FFF2-40B4-BE49-F238E27FC236}">
                <a16:creationId xmlns:a16="http://schemas.microsoft.com/office/drawing/2014/main" id="{DC1D48BA-3A0C-455F-9814-CE7A2FB0ADE7}"/>
              </a:ext>
            </a:extLst>
          </p:cNvPr>
          <p:cNvGrpSpPr/>
          <p:nvPr/>
        </p:nvGrpSpPr>
        <p:grpSpPr>
          <a:xfrm rot="10800000" flipH="1">
            <a:off x="7787833" y="4229717"/>
            <a:ext cx="877196" cy="638193"/>
            <a:chOff x="9598025" y="882650"/>
            <a:chExt cx="2266938" cy="1754200"/>
          </a:xfrm>
        </p:grpSpPr>
        <p:sp>
          <p:nvSpPr>
            <p:cNvPr id="43" name="Google Shape;588;p39">
              <a:extLst>
                <a:ext uri="{FF2B5EF4-FFF2-40B4-BE49-F238E27FC236}">
                  <a16:creationId xmlns:a16="http://schemas.microsoft.com/office/drawing/2014/main" id="{D9A5836F-BAD6-4126-83BC-25F852EC3AEF}"/>
                </a:ext>
              </a:extLst>
            </p:cNvPr>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589;p39">
              <a:extLst>
                <a:ext uri="{FF2B5EF4-FFF2-40B4-BE49-F238E27FC236}">
                  <a16:creationId xmlns:a16="http://schemas.microsoft.com/office/drawing/2014/main" id="{CD60E4AE-D5B4-4660-9D98-678A6C78D397}"/>
                </a:ext>
              </a:extLst>
            </p:cNvPr>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590;p39">
              <a:extLst>
                <a:ext uri="{FF2B5EF4-FFF2-40B4-BE49-F238E27FC236}">
                  <a16:creationId xmlns:a16="http://schemas.microsoft.com/office/drawing/2014/main" id="{3A1BEB85-995D-4E63-B310-455D37810E4E}"/>
                </a:ext>
              </a:extLst>
            </p:cNvPr>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591;p39">
              <a:extLst>
                <a:ext uri="{FF2B5EF4-FFF2-40B4-BE49-F238E27FC236}">
                  <a16:creationId xmlns:a16="http://schemas.microsoft.com/office/drawing/2014/main" id="{7AFFE238-86CE-4354-A542-16070E53C46A}"/>
                </a:ext>
              </a:extLst>
            </p:cNvPr>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70580752"/>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par>
                                <p:cTn id="8" presetID="14" presetClass="entr" presetSubtype="10" fill="hold" grpId="0" nodeType="withEffect" nodePh="1">
                                  <p:stCondLst>
                                    <p:cond delay="0"/>
                                  </p:stCondLst>
                                  <p:endCondLst>
                                    <p:cond evt="begin" delay="0">
                                      <p:tn val="8"/>
                                    </p:cond>
                                  </p:end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par>
                                <p:cTn id="18" presetID="14"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randombar(horizontal)">
                                      <p:cBhvr>
                                        <p:cTn id="24" dur="500"/>
                                        <p:tgtEl>
                                          <p:spTgt spid="28"/>
                                        </p:tgtEl>
                                      </p:cBhvr>
                                    </p:animEffect>
                                  </p:childTnLst>
                                </p:cTn>
                              </p:par>
                              <p:par>
                                <p:cTn id="25" presetID="14" presetClass="entr" presetSubtype="1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randombar(horizontal)">
                                      <p:cBhvr>
                                        <p:cTn id="27" dur="500"/>
                                        <p:tgtEl>
                                          <p:spTgt spid="32"/>
                                        </p:tgtEl>
                                      </p:cBhvr>
                                    </p:animEffect>
                                  </p:childTnLst>
                                </p:cTn>
                              </p:par>
                            </p:childTnLst>
                          </p:cTn>
                        </p:par>
                        <p:par>
                          <p:cTn id="28" fill="hold">
                            <p:stCondLst>
                              <p:cond delay="1500"/>
                            </p:stCondLst>
                            <p:childTnLst>
                              <p:par>
                                <p:cTn id="29" presetID="14" presetClass="entr" presetSubtype="1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par>
                                <p:cTn id="32" presetID="14" presetClass="entr" presetSubtype="1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randombar(horizontal)">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57200" y="391885"/>
            <a:ext cx="5138700" cy="6751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accent5">
                    <a:lumMod val="50000"/>
                  </a:schemeClr>
                </a:solidFill>
                <a:latin typeface="+mj-lt"/>
              </a:rPr>
              <a:t>About A Quo Co.</a:t>
            </a:r>
            <a:endParaRPr dirty="0">
              <a:solidFill>
                <a:schemeClr val="accent5">
                  <a:lumMod val="50000"/>
                </a:schemeClr>
              </a:solidFill>
              <a:latin typeface="+mj-lt"/>
            </a:endParaRPr>
          </a:p>
        </p:txBody>
      </p:sp>
      <p:sp>
        <p:nvSpPr>
          <p:cNvPr id="262" name="Google Shape;262;p16"/>
          <p:cNvSpPr txBox="1">
            <a:spLocks noGrp="1"/>
          </p:cNvSpPr>
          <p:nvPr>
            <p:ph type="body" idx="1"/>
          </p:nvPr>
        </p:nvSpPr>
        <p:spPr>
          <a:xfrm>
            <a:off x="457200" y="1279977"/>
            <a:ext cx="5138700" cy="3471637"/>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sz="1800" dirty="0">
                <a:solidFill>
                  <a:schemeClr val="accent5">
                    <a:lumMod val="50000"/>
                  </a:schemeClr>
                </a:solidFill>
              </a:rPr>
              <a:t>Founded in July 2009</a:t>
            </a:r>
            <a:endParaRPr sz="1800" dirty="0">
              <a:solidFill>
                <a:schemeClr val="accent5">
                  <a:lumMod val="50000"/>
                </a:schemeClr>
              </a:solidFill>
            </a:endParaRPr>
          </a:p>
          <a:p>
            <a:pPr marL="457200" lvl="0" indent="-381000" algn="l" rtl="0">
              <a:spcBef>
                <a:spcPts val="0"/>
              </a:spcBef>
              <a:spcAft>
                <a:spcPts val="0"/>
              </a:spcAft>
              <a:buSzPts val="2400"/>
              <a:buChar char="▹"/>
            </a:pPr>
            <a:r>
              <a:rPr lang="en-US" sz="1800" dirty="0">
                <a:solidFill>
                  <a:schemeClr val="accent5">
                    <a:lumMod val="50000"/>
                  </a:schemeClr>
                </a:solidFill>
              </a:rPr>
              <a:t>Three years developing software in Access via VBA and MySQL</a:t>
            </a:r>
            <a:endParaRPr sz="1800" dirty="0">
              <a:solidFill>
                <a:schemeClr val="accent5">
                  <a:lumMod val="50000"/>
                </a:schemeClr>
              </a:solidFill>
            </a:endParaRPr>
          </a:p>
          <a:p>
            <a:pPr marL="457200" lvl="0" indent="-381000" algn="l" rtl="0">
              <a:spcBef>
                <a:spcPts val="0"/>
              </a:spcBef>
              <a:spcAft>
                <a:spcPts val="0"/>
              </a:spcAft>
              <a:buSzPts val="2400"/>
              <a:buChar char="▹"/>
            </a:pPr>
            <a:r>
              <a:rPr lang="en-US" sz="1800" dirty="0">
                <a:solidFill>
                  <a:schemeClr val="accent5">
                    <a:lumMod val="50000"/>
                  </a:schemeClr>
                </a:solidFill>
              </a:rPr>
              <a:t>Used text-analyzing software on over 10,000 transcript pages to produce autocorrect entries, improving typing speed and accuracy</a:t>
            </a:r>
          </a:p>
          <a:p>
            <a:pPr marL="457200" lvl="0" indent="-381000" algn="l" rtl="0">
              <a:spcBef>
                <a:spcPts val="0"/>
              </a:spcBef>
              <a:spcAft>
                <a:spcPts val="0"/>
              </a:spcAft>
              <a:buSzPts val="2400"/>
              <a:buChar char="▹"/>
            </a:pPr>
            <a:r>
              <a:rPr lang="en-US" sz="1800" dirty="0">
                <a:solidFill>
                  <a:schemeClr val="accent5">
                    <a:lumMod val="50000"/>
                  </a:schemeClr>
                </a:solidFill>
              </a:rPr>
              <a:t>Automated creation of those entries in VBA</a:t>
            </a:r>
          </a:p>
          <a:p>
            <a:pPr lvl="0">
              <a:spcBef>
                <a:spcPts val="0"/>
              </a:spcBef>
            </a:pPr>
            <a:r>
              <a:rPr lang="en-US" sz="1800" dirty="0">
                <a:solidFill>
                  <a:schemeClr val="accent5">
                    <a:lumMod val="50000"/>
                  </a:schemeClr>
                </a:solidFill>
              </a:rPr>
              <a:t>Completely unique transcript features such as citations , authority hyperlinking, and tables of authority</a:t>
            </a:r>
          </a:p>
          <a:p>
            <a:pPr lvl="0">
              <a:spcBef>
                <a:spcPts val="0"/>
              </a:spcBef>
            </a:pPr>
            <a:r>
              <a:rPr lang="en-US" sz="1800" dirty="0">
                <a:solidFill>
                  <a:schemeClr val="accent5">
                    <a:lumMod val="50000"/>
                  </a:schemeClr>
                </a:solidFill>
              </a:rPr>
              <a:t>Results:  Produced twice the number of pages as most of my colleagues</a:t>
            </a:r>
            <a:endParaRPr sz="1800" dirty="0">
              <a:solidFill>
                <a:schemeClr val="accent5">
                  <a:lumMod val="50000"/>
                </a:schemeClr>
              </a:solidFill>
            </a:endParaRPr>
          </a:p>
        </p:txBody>
      </p:sp>
      <p:sp>
        <p:nvSpPr>
          <p:cNvPr id="263" name="Google Shape;263;p16"/>
          <p:cNvSpPr txBox="1">
            <a:spLocks noGrp="1"/>
          </p:cNvSpPr>
          <p:nvPr>
            <p:ph type="sldNum" idx="12"/>
          </p:nvPr>
        </p:nvSpPr>
        <p:spPr>
          <a:xfrm>
            <a:off x="8808000" y="2208279"/>
            <a:ext cx="336000" cy="7272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4</a:t>
            </a:fld>
            <a:endParaRPr dirty="0">
              <a:solidFill>
                <a:schemeClr val="tx1"/>
              </a:solidFill>
            </a:endParaRPr>
          </a:p>
        </p:txBody>
      </p:sp>
    </p:spTree>
    <p:extLst>
      <p:ext uri="{BB962C8B-B14F-4D97-AF65-F5344CB8AC3E}">
        <p14:creationId xmlns:p14="http://schemas.microsoft.com/office/powerpoint/2010/main" val="2004722987"/>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fill="hold"/>
                                        <p:tgtEl>
                                          <p:spTgt spid="261"/>
                                        </p:tgtEl>
                                        <p:attrNameLst>
                                          <p:attrName>ppt_x</p:attrName>
                                        </p:attrNameLst>
                                      </p:cBhvr>
                                      <p:tavLst>
                                        <p:tav tm="0">
                                          <p:val>
                                            <p:strVal val="#ppt_x"/>
                                          </p:val>
                                        </p:tav>
                                        <p:tav tm="100000">
                                          <p:val>
                                            <p:strVal val="#ppt_x"/>
                                          </p:val>
                                        </p:tav>
                                      </p:tavLst>
                                    </p:anim>
                                    <p:anim calcmode="lin" valueType="num">
                                      <p:cBhvr additive="base">
                                        <p:cTn id="8" dur="500" fill="hold"/>
                                        <p:tgtEl>
                                          <p:spTgt spid="26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62">
                                            <p:txEl>
                                              <p:pRg st="0" end="0"/>
                                            </p:txEl>
                                          </p:spTgt>
                                        </p:tgtEl>
                                        <p:attrNameLst>
                                          <p:attrName>style.visibility</p:attrName>
                                        </p:attrNameLst>
                                      </p:cBhvr>
                                      <p:to>
                                        <p:strVal val="visible"/>
                                      </p:to>
                                    </p:set>
                                    <p:anim calcmode="lin" valueType="num">
                                      <p:cBhvr additive="base">
                                        <p:cTn id="12" dur="500" fill="hold"/>
                                        <p:tgtEl>
                                          <p:spTgt spid="26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6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62">
                                            <p:txEl>
                                              <p:pRg st="1" end="1"/>
                                            </p:txEl>
                                          </p:spTgt>
                                        </p:tgtEl>
                                        <p:attrNameLst>
                                          <p:attrName>style.visibility</p:attrName>
                                        </p:attrNameLst>
                                      </p:cBhvr>
                                      <p:to>
                                        <p:strVal val="visible"/>
                                      </p:to>
                                    </p:set>
                                    <p:anim calcmode="lin" valueType="num">
                                      <p:cBhvr additive="base">
                                        <p:cTn id="17" dur="500" fill="hold"/>
                                        <p:tgtEl>
                                          <p:spTgt spid="26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2">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62">
                                            <p:txEl>
                                              <p:pRg st="2" end="2"/>
                                            </p:txEl>
                                          </p:spTgt>
                                        </p:tgtEl>
                                        <p:attrNameLst>
                                          <p:attrName>style.visibility</p:attrName>
                                        </p:attrNameLst>
                                      </p:cBhvr>
                                      <p:to>
                                        <p:strVal val="visible"/>
                                      </p:to>
                                    </p:set>
                                    <p:anim calcmode="lin" valueType="num">
                                      <p:cBhvr additive="base">
                                        <p:cTn id="22" dur="500" fill="hold"/>
                                        <p:tgtEl>
                                          <p:spTgt spid="262">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6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262">
                                            <p:txEl>
                                              <p:pRg st="3" end="3"/>
                                            </p:txEl>
                                          </p:spTgt>
                                        </p:tgtEl>
                                        <p:attrNameLst>
                                          <p:attrName>style.visibility</p:attrName>
                                        </p:attrNameLst>
                                      </p:cBhvr>
                                      <p:to>
                                        <p:strVal val="visible"/>
                                      </p:to>
                                    </p:set>
                                    <p:anim calcmode="lin" valueType="num">
                                      <p:cBhvr additive="base">
                                        <p:cTn id="27" dur="500" fill="hold"/>
                                        <p:tgtEl>
                                          <p:spTgt spid="262">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62">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62">
                                            <p:txEl>
                                              <p:pRg st="4" end="4"/>
                                            </p:txEl>
                                          </p:spTgt>
                                        </p:tgtEl>
                                        <p:attrNameLst>
                                          <p:attrName>style.visibility</p:attrName>
                                        </p:attrNameLst>
                                      </p:cBhvr>
                                      <p:to>
                                        <p:strVal val="visible"/>
                                      </p:to>
                                    </p:set>
                                    <p:anim calcmode="lin" valueType="num">
                                      <p:cBhvr additive="base">
                                        <p:cTn id="32" dur="500" fill="hold"/>
                                        <p:tgtEl>
                                          <p:spTgt spid="262">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62">
                                            <p:txEl>
                                              <p:pRg st="4" end="4"/>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262">
                                            <p:txEl>
                                              <p:pRg st="5" end="5"/>
                                            </p:txEl>
                                          </p:spTgt>
                                        </p:tgtEl>
                                        <p:attrNameLst>
                                          <p:attrName>style.visibility</p:attrName>
                                        </p:attrNameLst>
                                      </p:cBhvr>
                                      <p:to>
                                        <p:strVal val="visible"/>
                                      </p:to>
                                    </p:set>
                                    <p:anim calcmode="lin" valueType="num">
                                      <p:cBhvr additive="base">
                                        <p:cTn id="37" dur="500" fill="hold"/>
                                        <p:tgtEl>
                                          <p:spTgt spid="26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9"/>
          <p:cNvSpPr txBox="1">
            <a:spLocks noGrp="1"/>
          </p:cNvSpPr>
          <p:nvPr>
            <p:ph type="ctrTitle" idx="4294967295"/>
          </p:nvPr>
        </p:nvSpPr>
        <p:spPr>
          <a:xfrm>
            <a:off x="301403" y="357714"/>
            <a:ext cx="2744356"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solidFill>
                  <a:schemeClr val="accent4"/>
                </a:solidFill>
                <a:latin typeface="+mj-lt"/>
              </a:rPr>
              <a:t>CONTACT</a:t>
            </a:r>
            <a:endParaRPr sz="4800" dirty="0">
              <a:solidFill>
                <a:srgbClr val="FFFFFF"/>
              </a:solidFill>
              <a:latin typeface="+mj-lt"/>
            </a:endParaRPr>
          </a:p>
        </p:txBody>
      </p:sp>
      <p:sp>
        <p:nvSpPr>
          <p:cNvPr id="7" name="Rectangle 6">
            <a:extLst>
              <a:ext uri="{FF2B5EF4-FFF2-40B4-BE49-F238E27FC236}">
                <a16:creationId xmlns:a16="http://schemas.microsoft.com/office/drawing/2014/main" id="{31573CAC-54F5-4CAC-B4F8-1688F7987B8F}"/>
              </a:ext>
            </a:extLst>
          </p:cNvPr>
          <p:cNvSpPr/>
          <p:nvPr/>
        </p:nvSpPr>
        <p:spPr>
          <a:xfrm>
            <a:off x="3045759" y="0"/>
            <a:ext cx="6098241" cy="5143500"/>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Google Shape;385;p29"/>
          <p:cNvSpPr txBox="1">
            <a:spLocks noGrp="1"/>
          </p:cNvSpPr>
          <p:nvPr>
            <p:ph type="subTitle" idx="4294967295"/>
          </p:nvPr>
        </p:nvSpPr>
        <p:spPr>
          <a:xfrm>
            <a:off x="3233415" y="1252614"/>
            <a:ext cx="5702767" cy="377658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dirty="0">
                <a:solidFill>
                  <a:schemeClr val="tx1"/>
                </a:solidFill>
              </a:rPr>
              <a:t>Phone:  </a:t>
            </a:r>
            <a:r>
              <a:rPr lang="en" sz="1800" dirty="0">
                <a:solidFill>
                  <a:schemeClr val="tx1"/>
                </a:solidFill>
              </a:rPr>
              <a:t>425 610 7447</a:t>
            </a:r>
          </a:p>
          <a:p>
            <a:pPr marL="0" lvl="0" indent="0">
              <a:buNone/>
            </a:pPr>
            <a:r>
              <a:rPr lang="en-US" sz="1800" b="1" dirty="0">
                <a:solidFill>
                  <a:schemeClr val="tx1"/>
                </a:solidFill>
              </a:rPr>
              <a:t>Email:  </a:t>
            </a:r>
            <a:r>
              <a:rPr lang="en-US" sz="1800" dirty="0">
                <a:solidFill>
                  <a:schemeClr val="tx1"/>
                </a:solidFill>
                <a:hlinkClick r:id="rId3">
                  <a:extLst>
                    <a:ext uri="{A12FA001-AC4F-418D-AE19-62706E023703}">
                      <ahyp:hlinkClr xmlns:ahyp="http://schemas.microsoft.com/office/drawing/2018/hyperlinkcolor" val="tx"/>
                    </a:ext>
                  </a:extLst>
                </a:hlinkClick>
              </a:rPr>
              <a:t>me at </a:t>
            </a:r>
            <a:r>
              <a:rPr lang="en-US" sz="1800" dirty="0" err="1">
                <a:solidFill>
                  <a:schemeClr val="tx1"/>
                </a:solidFill>
                <a:hlinkClick r:id="rId3">
                  <a:extLst>
                    <a:ext uri="{A12FA001-AC4F-418D-AE19-62706E023703}">
                      <ahyp:hlinkClr xmlns:ahyp="http://schemas.microsoft.com/office/drawing/2018/hyperlinkcolor" val="tx"/>
                    </a:ext>
                  </a:extLst>
                </a:hlinkClick>
              </a:rPr>
              <a:t>ericaingram</a:t>
            </a:r>
            <a:r>
              <a:rPr lang="en-US" sz="1800" dirty="0">
                <a:solidFill>
                  <a:schemeClr val="tx1"/>
                </a:solidFill>
                <a:hlinkClick r:id="rId3">
                  <a:extLst>
                    <a:ext uri="{A12FA001-AC4F-418D-AE19-62706E023703}">
                      <ahyp:hlinkClr xmlns:ahyp="http://schemas.microsoft.com/office/drawing/2018/hyperlinkcolor" val="tx"/>
                    </a:ext>
                  </a:extLst>
                </a:hlinkClick>
              </a:rPr>
              <a:t> dot tech</a:t>
            </a:r>
            <a:endParaRPr lang="en-US" sz="1800" dirty="0">
              <a:solidFill>
                <a:schemeClr val="tx1"/>
              </a:solidFill>
            </a:endParaRPr>
          </a:p>
          <a:p>
            <a:pPr marL="0" lvl="0" indent="0">
              <a:buNone/>
            </a:pPr>
            <a:r>
              <a:rPr lang="en-US" sz="1800" b="1" dirty="0">
                <a:solidFill>
                  <a:schemeClr val="tx1"/>
                </a:solidFill>
              </a:rPr>
              <a:t>Portfolio:  </a:t>
            </a:r>
            <a:r>
              <a:rPr lang="en-US" sz="1800" dirty="0">
                <a:solidFill>
                  <a:schemeClr val="tx1"/>
                </a:solidFill>
                <a:hlinkClick r:id="rId4">
                  <a:extLst>
                    <a:ext uri="{A12FA001-AC4F-418D-AE19-62706E023703}">
                      <ahyp:hlinkClr xmlns:ahyp="http://schemas.microsoft.com/office/drawing/2018/hyperlinkcolor" val="tx"/>
                    </a:ext>
                  </a:extLst>
                </a:hlinkClick>
              </a:rPr>
              <a:t>http://www.ericaingram.com</a:t>
            </a:r>
            <a:endParaRPr lang="en-US" sz="1800" dirty="0">
              <a:solidFill>
                <a:schemeClr val="tx1"/>
              </a:solidFill>
            </a:endParaRPr>
          </a:p>
          <a:p>
            <a:pPr marL="0" lvl="0" indent="0">
              <a:buNone/>
            </a:pPr>
            <a:r>
              <a:rPr lang="en-US" sz="1800" b="1" dirty="0">
                <a:solidFill>
                  <a:schemeClr val="tx1"/>
                </a:solidFill>
              </a:rPr>
              <a:t>LinkedIn:  </a:t>
            </a:r>
            <a:r>
              <a:rPr lang="en-US" sz="1800" dirty="0">
                <a:solidFill>
                  <a:schemeClr val="tx1"/>
                </a:solidFill>
                <a:hlinkClick r:id="rId5">
                  <a:extLst>
                    <a:ext uri="{A12FA001-AC4F-418D-AE19-62706E023703}">
                      <ahyp:hlinkClr xmlns:ahyp="http://schemas.microsoft.com/office/drawing/2018/hyperlinkcolor" val="tx"/>
                    </a:ext>
                  </a:extLst>
                </a:hlinkClick>
              </a:rPr>
              <a:t>https://www.linkedin.com/in/aquocotrans</a:t>
            </a:r>
            <a:endParaRPr lang="en-US" sz="1800" dirty="0">
              <a:solidFill>
                <a:schemeClr val="tx1"/>
              </a:solidFill>
            </a:endParaRPr>
          </a:p>
          <a:p>
            <a:pPr marL="0" lvl="0" indent="0">
              <a:buNone/>
            </a:pPr>
            <a:r>
              <a:rPr lang="en-US" sz="1800" b="1" dirty="0">
                <a:solidFill>
                  <a:schemeClr val="tx1"/>
                </a:solidFill>
              </a:rPr>
              <a:t>GitHub:  </a:t>
            </a:r>
            <a:r>
              <a:rPr lang="en-US" sz="1800" dirty="0">
                <a:solidFill>
                  <a:schemeClr val="tx1"/>
                </a:solidFill>
                <a:hlinkClick r:id="rId6">
                  <a:extLst>
                    <a:ext uri="{A12FA001-AC4F-418D-AE19-62706E023703}">
                      <ahyp:hlinkClr xmlns:ahyp="http://schemas.microsoft.com/office/drawing/2018/hyperlinkcolor" val="tx"/>
                    </a:ext>
                  </a:extLst>
                </a:hlinkClick>
              </a:rPr>
              <a:t>https://www.github.com/evoingram</a:t>
            </a:r>
            <a:endParaRPr lang="en-US" sz="1800" dirty="0">
              <a:solidFill>
                <a:schemeClr val="tx1"/>
              </a:solidFill>
            </a:endParaRPr>
          </a:p>
          <a:p>
            <a:pPr marL="0" lvl="0" indent="0">
              <a:buNone/>
            </a:pPr>
            <a:r>
              <a:rPr lang="en-US" sz="1800" b="1" dirty="0">
                <a:solidFill>
                  <a:schemeClr val="tx1"/>
                </a:solidFill>
              </a:rPr>
              <a:t>Resume Markdown:  </a:t>
            </a:r>
            <a:r>
              <a:rPr lang="en-US" sz="1800" dirty="0">
                <a:solidFill>
                  <a:schemeClr val="tx1"/>
                </a:solidFill>
                <a:hlinkClick r:id="rId7">
                  <a:extLst>
                    <a:ext uri="{A12FA001-AC4F-418D-AE19-62706E023703}">
                      <ahyp:hlinkClr xmlns:ahyp="http://schemas.microsoft.com/office/drawing/2018/hyperlinkcolor" val="tx"/>
                    </a:ext>
                  </a:extLst>
                </a:hlinkClick>
              </a:rPr>
              <a:t>https://gist.github.com/evoingram/</a:t>
            </a:r>
            <a:br>
              <a:rPr lang="en-US" sz="1800" dirty="0">
                <a:solidFill>
                  <a:schemeClr val="tx1"/>
                </a:solidFill>
                <a:hlinkClick r:id="rId7">
                  <a:extLst>
                    <a:ext uri="{A12FA001-AC4F-418D-AE19-62706E023703}">
                      <ahyp:hlinkClr xmlns:ahyp="http://schemas.microsoft.com/office/drawing/2018/hyperlinkcolor" val="tx"/>
                    </a:ext>
                  </a:extLst>
                </a:hlinkClick>
              </a:rPr>
            </a:br>
            <a:r>
              <a:rPr lang="en-US" sz="1800" dirty="0">
                <a:solidFill>
                  <a:schemeClr val="tx1"/>
                </a:solidFill>
                <a:hlinkClick r:id="rId7">
                  <a:extLst>
                    <a:ext uri="{A12FA001-AC4F-418D-AE19-62706E023703}">
                      <ahyp:hlinkClr xmlns:ahyp="http://schemas.microsoft.com/office/drawing/2018/hyperlinkcolor" val="tx"/>
                    </a:ext>
                  </a:extLst>
                </a:hlinkClick>
              </a:rPr>
              <a:t>3f73c92881179f4abcb4e9ee7c13a82f</a:t>
            </a:r>
            <a:endParaRPr lang="en-US" sz="1800" dirty="0">
              <a:solidFill>
                <a:schemeClr val="tx1"/>
              </a:solidFill>
            </a:endParaRPr>
          </a:p>
          <a:p>
            <a:pPr marL="0" lvl="0" indent="0">
              <a:buNone/>
            </a:pPr>
            <a:r>
              <a:rPr lang="en-US" sz="1800" b="1" dirty="0">
                <a:solidFill>
                  <a:schemeClr val="tx1"/>
                </a:solidFill>
              </a:rPr>
              <a:t>Resume PDF:  </a:t>
            </a:r>
            <a:r>
              <a:rPr lang="en-US" sz="1800" dirty="0">
                <a:solidFill>
                  <a:schemeClr val="tx1"/>
                </a:solidFill>
                <a:hlinkClick r:id="rId8">
                  <a:extLst>
                    <a:ext uri="{A12FA001-AC4F-418D-AE19-62706E023703}">
                      <ahyp:hlinkClr xmlns:ahyp="http://schemas.microsoft.com/office/drawing/2018/hyperlinkcolor" val="tx"/>
                    </a:ext>
                  </a:extLst>
                </a:hlinkClick>
              </a:rPr>
              <a:t>https://www.aquoco.co/Erica_Ingram_Resume.pdf</a:t>
            </a:r>
            <a:endParaRPr sz="1800" dirty="0">
              <a:solidFill>
                <a:schemeClr val="tx1"/>
              </a:solidFill>
            </a:endParaRPr>
          </a:p>
        </p:txBody>
      </p:sp>
      <p:sp>
        <p:nvSpPr>
          <p:cNvPr id="390" name="Google Shape;390;p29"/>
          <p:cNvSpPr txBox="1">
            <a:spLocks noGrp="1"/>
          </p:cNvSpPr>
          <p:nvPr>
            <p:ph type="sldNum" idx="12"/>
          </p:nvPr>
        </p:nvSpPr>
        <p:spPr>
          <a:xfrm>
            <a:off x="8808000" y="2208175"/>
            <a:ext cx="336000" cy="7272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accent5">
                    <a:lumMod val="50000"/>
                  </a:schemeClr>
                </a:solidFill>
              </a:rPr>
              <a:t>40</a:t>
            </a:fld>
            <a:endParaRPr dirty="0">
              <a:solidFill>
                <a:schemeClr val="accent5">
                  <a:lumMod val="50000"/>
                </a:schemeClr>
              </a:solidFill>
            </a:endParaRPr>
          </a:p>
        </p:txBody>
      </p:sp>
      <p:pic>
        <p:nvPicPr>
          <p:cNvPr id="25" name="Picture 24">
            <a:extLst>
              <a:ext uri="{FF2B5EF4-FFF2-40B4-BE49-F238E27FC236}">
                <a16:creationId xmlns:a16="http://schemas.microsoft.com/office/drawing/2014/main" id="{551AEDEF-1086-49E3-8DBF-4D08A6B74058}"/>
              </a:ext>
            </a:extLst>
          </p:cNvPr>
          <p:cNvPicPr>
            <a:picLocks noChangeAspect="1"/>
          </p:cNvPicPr>
          <p:nvPr/>
        </p:nvPicPr>
        <p:blipFill>
          <a:blip r:embed="rId9"/>
          <a:srcRect/>
          <a:stretch/>
        </p:blipFill>
        <p:spPr>
          <a:xfrm>
            <a:off x="0" y="2097741"/>
            <a:ext cx="3045759" cy="3045759"/>
          </a:xfrm>
          <a:prstGeom prst="rect">
            <a:avLst/>
          </a:prstGeom>
        </p:spPr>
      </p:pic>
      <p:sp>
        <p:nvSpPr>
          <p:cNvPr id="6" name="Google Shape;384;p29">
            <a:extLst>
              <a:ext uri="{FF2B5EF4-FFF2-40B4-BE49-F238E27FC236}">
                <a16:creationId xmlns:a16="http://schemas.microsoft.com/office/drawing/2014/main" id="{A5F3A3D5-8027-4921-9C04-921E2EB9018A}"/>
              </a:ext>
            </a:extLst>
          </p:cNvPr>
          <p:cNvSpPr txBox="1">
            <a:spLocks/>
          </p:cNvSpPr>
          <p:nvPr/>
        </p:nvSpPr>
        <p:spPr>
          <a:xfrm>
            <a:off x="3137394" y="357714"/>
            <a:ext cx="967015"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1pPr>
            <a:lvl2pPr marR="0" lvl="1"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2pPr>
            <a:lvl3pPr marR="0" lvl="2"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3pPr>
            <a:lvl4pPr marR="0" lvl="3"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4pPr>
            <a:lvl5pPr marR="0" lvl="4"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5pPr>
            <a:lvl6pPr marR="0" lvl="5"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6pPr>
            <a:lvl7pPr marR="0" lvl="6"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7pPr>
            <a:lvl8pPr marR="0" lvl="7"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8pPr>
            <a:lvl9pPr marR="0" lvl="8" algn="l" rtl="0">
              <a:lnSpc>
                <a:spcPct val="100000"/>
              </a:lnSpc>
              <a:spcBef>
                <a:spcPts val="0"/>
              </a:spcBef>
              <a:spcAft>
                <a:spcPts val="0"/>
              </a:spcAft>
              <a:buClr>
                <a:schemeClr val="accent1"/>
              </a:buClr>
              <a:buSzPts val="3000"/>
              <a:buFont typeface="Miriam Libre"/>
              <a:buNone/>
              <a:defRPr sz="3000" b="0" i="0" u="none" strike="noStrike" cap="none">
                <a:solidFill>
                  <a:schemeClr val="accent1"/>
                </a:solidFill>
                <a:latin typeface="Miriam Libre"/>
                <a:ea typeface="Miriam Libre"/>
                <a:cs typeface="Miriam Libre"/>
                <a:sym typeface="Miriam Libre"/>
              </a:defRPr>
            </a:lvl9pPr>
          </a:lstStyle>
          <a:p>
            <a:r>
              <a:rPr lang="en-US" sz="4800" dirty="0">
                <a:solidFill>
                  <a:srgbClr val="FFFFFF"/>
                </a:solidFill>
                <a:latin typeface="+mj-lt"/>
              </a:rPr>
              <a:t>ME</a:t>
            </a:r>
          </a:p>
        </p:txBody>
      </p:sp>
    </p:spTree>
    <p:extLst>
      <p:ext uri="{BB962C8B-B14F-4D97-AF65-F5344CB8AC3E}">
        <p14:creationId xmlns:p14="http://schemas.microsoft.com/office/powerpoint/2010/main" val="1083472299"/>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1000"/>
                                        <p:tgtEl>
                                          <p:spTgt spid="384"/>
                                        </p:tgtEl>
                                      </p:cBhvr>
                                    </p:animEffect>
                                    <p:anim calcmode="lin" valueType="num">
                                      <p:cBhvr>
                                        <p:cTn id="8" dur="1000" fill="hold"/>
                                        <p:tgtEl>
                                          <p:spTgt spid="384"/>
                                        </p:tgtEl>
                                        <p:attrNameLst>
                                          <p:attrName>ppt_x</p:attrName>
                                        </p:attrNameLst>
                                      </p:cBhvr>
                                      <p:tavLst>
                                        <p:tav tm="0">
                                          <p:val>
                                            <p:strVal val="#ppt_x"/>
                                          </p:val>
                                        </p:tav>
                                        <p:tav tm="100000">
                                          <p:val>
                                            <p:strVal val="#ppt_x"/>
                                          </p:val>
                                        </p:tav>
                                      </p:tavLst>
                                    </p:anim>
                                    <p:anim calcmode="lin" valueType="num">
                                      <p:cBhvr>
                                        <p:cTn id="9" dur="1000" fill="hold"/>
                                        <p:tgtEl>
                                          <p:spTgt spid="38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2" presetClass="entr" presetSubtype="2" fill="hold" nodeType="afterEffect">
                                  <p:stCondLst>
                                    <p:cond delay="0"/>
                                  </p:stCondLst>
                                  <p:childTnLst>
                                    <p:set>
                                      <p:cBhvr>
                                        <p:cTn id="23" dur="1" fill="hold">
                                          <p:stCondLst>
                                            <p:cond delay="0"/>
                                          </p:stCondLst>
                                        </p:cTn>
                                        <p:tgtEl>
                                          <p:spTgt spid="385">
                                            <p:txEl>
                                              <p:pRg st="0" end="0"/>
                                            </p:txEl>
                                          </p:spTgt>
                                        </p:tgtEl>
                                        <p:attrNameLst>
                                          <p:attrName>style.visibility</p:attrName>
                                        </p:attrNameLst>
                                      </p:cBhvr>
                                      <p:to>
                                        <p:strVal val="visible"/>
                                      </p:to>
                                    </p:set>
                                    <p:anim calcmode="lin" valueType="num">
                                      <p:cBhvr additive="base">
                                        <p:cTn id="24" dur="500" fill="hold"/>
                                        <p:tgtEl>
                                          <p:spTgt spid="385">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385">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2" presetClass="entr" presetSubtype="2" fill="hold" nodeType="afterEffect">
                                  <p:stCondLst>
                                    <p:cond delay="0"/>
                                  </p:stCondLst>
                                  <p:childTnLst>
                                    <p:set>
                                      <p:cBhvr>
                                        <p:cTn id="28" dur="1" fill="hold">
                                          <p:stCondLst>
                                            <p:cond delay="0"/>
                                          </p:stCondLst>
                                        </p:cTn>
                                        <p:tgtEl>
                                          <p:spTgt spid="385">
                                            <p:txEl>
                                              <p:pRg st="1" end="1"/>
                                            </p:txEl>
                                          </p:spTgt>
                                        </p:tgtEl>
                                        <p:attrNameLst>
                                          <p:attrName>style.visibility</p:attrName>
                                        </p:attrNameLst>
                                      </p:cBhvr>
                                      <p:to>
                                        <p:strVal val="visible"/>
                                      </p:to>
                                    </p:set>
                                    <p:anim calcmode="lin" valueType="num">
                                      <p:cBhvr additive="base">
                                        <p:cTn id="29" dur="500" fill="hold"/>
                                        <p:tgtEl>
                                          <p:spTgt spid="385">
                                            <p:txEl>
                                              <p:pRg st="1" end="1"/>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85">
                                            <p:txEl>
                                              <p:pRg st="1" end="1"/>
                                            </p:txEl>
                                          </p:spTgt>
                                        </p:tgtEl>
                                        <p:attrNameLst>
                                          <p:attrName>ppt_y</p:attrName>
                                        </p:attrNameLst>
                                      </p:cBhvr>
                                      <p:tavLst>
                                        <p:tav tm="0">
                                          <p:val>
                                            <p:strVal val="#ppt_y"/>
                                          </p:val>
                                        </p:tav>
                                        <p:tav tm="100000">
                                          <p:val>
                                            <p:strVal val="#ppt_y"/>
                                          </p:val>
                                        </p:tav>
                                      </p:tavLst>
                                    </p:anim>
                                  </p:childTnLst>
                                </p:cTn>
                              </p:par>
                            </p:childTnLst>
                          </p:cTn>
                        </p:par>
                        <p:par>
                          <p:cTn id="31" fill="hold">
                            <p:stCondLst>
                              <p:cond delay="3500"/>
                            </p:stCondLst>
                            <p:childTnLst>
                              <p:par>
                                <p:cTn id="32" presetID="2" presetClass="entr" presetSubtype="2" fill="hold" nodeType="afterEffect">
                                  <p:stCondLst>
                                    <p:cond delay="0"/>
                                  </p:stCondLst>
                                  <p:childTnLst>
                                    <p:set>
                                      <p:cBhvr>
                                        <p:cTn id="33" dur="1" fill="hold">
                                          <p:stCondLst>
                                            <p:cond delay="0"/>
                                          </p:stCondLst>
                                        </p:cTn>
                                        <p:tgtEl>
                                          <p:spTgt spid="385">
                                            <p:txEl>
                                              <p:pRg st="2" end="2"/>
                                            </p:txEl>
                                          </p:spTgt>
                                        </p:tgtEl>
                                        <p:attrNameLst>
                                          <p:attrName>style.visibility</p:attrName>
                                        </p:attrNameLst>
                                      </p:cBhvr>
                                      <p:to>
                                        <p:strVal val="visible"/>
                                      </p:to>
                                    </p:set>
                                    <p:anim calcmode="lin" valueType="num">
                                      <p:cBhvr additive="base">
                                        <p:cTn id="34" dur="500" fill="hold"/>
                                        <p:tgtEl>
                                          <p:spTgt spid="385">
                                            <p:txEl>
                                              <p:pRg st="2" end="2"/>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85">
                                            <p:txEl>
                                              <p:pRg st="2" end="2"/>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 presetClass="entr" presetSubtype="2" fill="hold" nodeType="afterEffect">
                                  <p:stCondLst>
                                    <p:cond delay="0"/>
                                  </p:stCondLst>
                                  <p:childTnLst>
                                    <p:set>
                                      <p:cBhvr>
                                        <p:cTn id="38" dur="1" fill="hold">
                                          <p:stCondLst>
                                            <p:cond delay="0"/>
                                          </p:stCondLst>
                                        </p:cTn>
                                        <p:tgtEl>
                                          <p:spTgt spid="385">
                                            <p:txEl>
                                              <p:pRg st="3" end="3"/>
                                            </p:txEl>
                                          </p:spTgt>
                                        </p:tgtEl>
                                        <p:attrNameLst>
                                          <p:attrName>style.visibility</p:attrName>
                                        </p:attrNameLst>
                                      </p:cBhvr>
                                      <p:to>
                                        <p:strVal val="visible"/>
                                      </p:to>
                                    </p:set>
                                    <p:anim calcmode="lin" valueType="num">
                                      <p:cBhvr additive="base">
                                        <p:cTn id="39" dur="500" fill="hold"/>
                                        <p:tgtEl>
                                          <p:spTgt spid="385">
                                            <p:txEl>
                                              <p:pRg st="3" end="3"/>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85">
                                            <p:txEl>
                                              <p:pRg st="3" end="3"/>
                                            </p:txEl>
                                          </p:spTgt>
                                        </p:tgtEl>
                                        <p:attrNameLst>
                                          <p:attrName>ppt_y</p:attrName>
                                        </p:attrNameLst>
                                      </p:cBhvr>
                                      <p:tavLst>
                                        <p:tav tm="0">
                                          <p:val>
                                            <p:strVal val="#ppt_y"/>
                                          </p:val>
                                        </p:tav>
                                        <p:tav tm="100000">
                                          <p:val>
                                            <p:strVal val="#ppt_y"/>
                                          </p:val>
                                        </p:tav>
                                      </p:tavLst>
                                    </p:anim>
                                  </p:childTnLst>
                                </p:cTn>
                              </p:par>
                            </p:childTnLst>
                          </p:cTn>
                        </p:par>
                        <p:par>
                          <p:cTn id="41" fill="hold">
                            <p:stCondLst>
                              <p:cond delay="4500"/>
                            </p:stCondLst>
                            <p:childTnLst>
                              <p:par>
                                <p:cTn id="42" presetID="2" presetClass="entr" presetSubtype="2" fill="hold" nodeType="afterEffect">
                                  <p:stCondLst>
                                    <p:cond delay="0"/>
                                  </p:stCondLst>
                                  <p:childTnLst>
                                    <p:set>
                                      <p:cBhvr>
                                        <p:cTn id="43" dur="1" fill="hold">
                                          <p:stCondLst>
                                            <p:cond delay="0"/>
                                          </p:stCondLst>
                                        </p:cTn>
                                        <p:tgtEl>
                                          <p:spTgt spid="385">
                                            <p:txEl>
                                              <p:pRg st="4" end="4"/>
                                            </p:txEl>
                                          </p:spTgt>
                                        </p:tgtEl>
                                        <p:attrNameLst>
                                          <p:attrName>style.visibility</p:attrName>
                                        </p:attrNameLst>
                                      </p:cBhvr>
                                      <p:to>
                                        <p:strVal val="visible"/>
                                      </p:to>
                                    </p:set>
                                    <p:anim calcmode="lin" valueType="num">
                                      <p:cBhvr additive="base">
                                        <p:cTn id="44" dur="500" fill="hold"/>
                                        <p:tgtEl>
                                          <p:spTgt spid="385">
                                            <p:txEl>
                                              <p:pRg st="4" end="4"/>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385">
                                            <p:txEl>
                                              <p:pRg st="4" end="4"/>
                                            </p:txEl>
                                          </p:spTgt>
                                        </p:tgtEl>
                                        <p:attrNameLst>
                                          <p:attrName>ppt_y</p:attrName>
                                        </p:attrNameLst>
                                      </p:cBhvr>
                                      <p:tavLst>
                                        <p:tav tm="0">
                                          <p:val>
                                            <p:strVal val="#ppt_y"/>
                                          </p:val>
                                        </p:tav>
                                        <p:tav tm="100000">
                                          <p:val>
                                            <p:strVal val="#ppt_y"/>
                                          </p:val>
                                        </p:tav>
                                      </p:tavLst>
                                    </p:anim>
                                  </p:childTnLst>
                                </p:cTn>
                              </p:par>
                            </p:childTnLst>
                          </p:cTn>
                        </p:par>
                        <p:par>
                          <p:cTn id="46" fill="hold">
                            <p:stCondLst>
                              <p:cond delay="5000"/>
                            </p:stCondLst>
                            <p:childTnLst>
                              <p:par>
                                <p:cTn id="47" presetID="2" presetClass="entr" presetSubtype="2" fill="hold" nodeType="afterEffect">
                                  <p:stCondLst>
                                    <p:cond delay="0"/>
                                  </p:stCondLst>
                                  <p:childTnLst>
                                    <p:set>
                                      <p:cBhvr>
                                        <p:cTn id="48" dur="1" fill="hold">
                                          <p:stCondLst>
                                            <p:cond delay="0"/>
                                          </p:stCondLst>
                                        </p:cTn>
                                        <p:tgtEl>
                                          <p:spTgt spid="385">
                                            <p:txEl>
                                              <p:pRg st="5" end="5"/>
                                            </p:txEl>
                                          </p:spTgt>
                                        </p:tgtEl>
                                        <p:attrNameLst>
                                          <p:attrName>style.visibility</p:attrName>
                                        </p:attrNameLst>
                                      </p:cBhvr>
                                      <p:to>
                                        <p:strVal val="visible"/>
                                      </p:to>
                                    </p:set>
                                    <p:anim calcmode="lin" valueType="num">
                                      <p:cBhvr additive="base">
                                        <p:cTn id="49" dur="500" fill="hold"/>
                                        <p:tgtEl>
                                          <p:spTgt spid="385">
                                            <p:txEl>
                                              <p:pRg st="5" end="5"/>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85">
                                            <p:txEl>
                                              <p:pRg st="5" end="5"/>
                                            </p:txEl>
                                          </p:spTgt>
                                        </p:tgtEl>
                                        <p:attrNameLst>
                                          <p:attrName>ppt_y</p:attrName>
                                        </p:attrNameLst>
                                      </p:cBhvr>
                                      <p:tavLst>
                                        <p:tav tm="0">
                                          <p:val>
                                            <p:strVal val="#ppt_y"/>
                                          </p:val>
                                        </p:tav>
                                        <p:tav tm="100000">
                                          <p:val>
                                            <p:strVal val="#ppt_y"/>
                                          </p:val>
                                        </p:tav>
                                      </p:tavLst>
                                    </p:anim>
                                  </p:childTnLst>
                                </p:cTn>
                              </p:par>
                            </p:childTnLst>
                          </p:cTn>
                        </p:par>
                        <p:par>
                          <p:cTn id="51" fill="hold">
                            <p:stCondLst>
                              <p:cond delay="5500"/>
                            </p:stCondLst>
                            <p:childTnLst>
                              <p:par>
                                <p:cTn id="52" presetID="2" presetClass="entr" presetSubtype="2" fill="hold" nodeType="afterEffect">
                                  <p:stCondLst>
                                    <p:cond delay="0"/>
                                  </p:stCondLst>
                                  <p:childTnLst>
                                    <p:set>
                                      <p:cBhvr>
                                        <p:cTn id="53" dur="1" fill="hold">
                                          <p:stCondLst>
                                            <p:cond delay="0"/>
                                          </p:stCondLst>
                                        </p:cTn>
                                        <p:tgtEl>
                                          <p:spTgt spid="385">
                                            <p:txEl>
                                              <p:pRg st="6" end="6"/>
                                            </p:txEl>
                                          </p:spTgt>
                                        </p:tgtEl>
                                        <p:attrNameLst>
                                          <p:attrName>style.visibility</p:attrName>
                                        </p:attrNameLst>
                                      </p:cBhvr>
                                      <p:to>
                                        <p:strVal val="visible"/>
                                      </p:to>
                                    </p:set>
                                    <p:anim calcmode="lin" valueType="num">
                                      <p:cBhvr additive="base">
                                        <p:cTn id="54" dur="500" fill="hold"/>
                                        <p:tgtEl>
                                          <p:spTgt spid="385">
                                            <p:txEl>
                                              <p:pRg st="6" end="6"/>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38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848484" y="1072163"/>
            <a:ext cx="3447000" cy="34926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US" dirty="0">
                <a:solidFill>
                  <a:schemeClr val="bg1"/>
                </a:solidFill>
              </a:rPr>
              <a:t>A computer science academy offering an immersive, online nine-month program to prepare students for a successful career in web development</a:t>
            </a:r>
            <a:endParaRPr dirty="0">
              <a:solidFill>
                <a:schemeClr val="bg1"/>
              </a:solidFill>
            </a:endParaRPr>
          </a:p>
        </p:txBody>
      </p:sp>
      <p:sp>
        <p:nvSpPr>
          <p:cNvPr id="275" name="Google Shape;275;p18"/>
          <p:cNvSpPr txBox="1">
            <a:spLocks noGrp="1"/>
          </p:cNvSpPr>
          <p:nvPr>
            <p:ph type="sldNum" idx="12"/>
          </p:nvPr>
        </p:nvSpPr>
        <p:spPr>
          <a:xfrm>
            <a:off x="4116400" y="4807500"/>
            <a:ext cx="911100" cy="3360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5</a:t>
            </a:fld>
            <a:endParaRPr dirty="0">
              <a:solidFill>
                <a:schemeClr val="tx1"/>
              </a:solidFill>
            </a:endParaRPr>
          </a:p>
        </p:txBody>
      </p:sp>
      <p:sp>
        <p:nvSpPr>
          <p:cNvPr id="3" name="Rectangle 2">
            <a:extLst>
              <a:ext uri="{FF2B5EF4-FFF2-40B4-BE49-F238E27FC236}">
                <a16:creationId xmlns:a16="http://schemas.microsoft.com/office/drawing/2014/main" id="{B1D00236-C583-4F1E-AD81-462B538D6128}"/>
              </a:ext>
            </a:extLst>
          </p:cNvPr>
          <p:cNvSpPr/>
          <p:nvPr/>
        </p:nvSpPr>
        <p:spPr>
          <a:xfrm>
            <a:off x="4116400" y="180975"/>
            <a:ext cx="1065200" cy="6444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7FB0E4-CBB9-4CED-96E9-0130E7646BD6}"/>
              </a:ext>
            </a:extLst>
          </p:cNvPr>
          <p:cNvSpPr>
            <a:spLocks noGrp="1"/>
          </p:cNvSpPr>
          <p:nvPr>
            <p:ph type="title" idx="4294967295"/>
          </p:nvPr>
        </p:nvSpPr>
        <p:spPr>
          <a:xfrm>
            <a:off x="2447924" y="509640"/>
            <a:ext cx="4248151" cy="644450"/>
          </a:xfrm>
        </p:spPr>
        <p:txBody>
          <a:bodyPr/>
          <a:lstStyle/>
          <a:p>
            <a:pPr algn="ctr"/>
            <a:r>
              <a:rPr lang="en-US" dirty="0">
                <a:solidFill>
                  <a:schemeClr val="accent5">
                    <a:lumMod val="50000"/>
                  </a:schemeClr>
                </a:solidFill>
                <a:latin typeface="+mj-lt"/>
              </a:rPr>
              <a:t>Lambda School</a:t>
            </a:r>
          </a:p>
        </p:txBody>
      </p:sp>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274">
                                            <p:txEl>
                                              <p:pRg st="0" end="0"/>
                                            </p:txEl>
                                          </p:spTgt>
                                        </p:tgtEl>
                                        <p:attrNameLst>
                                          <p:attrName>style.visibility</p:attrName>
                                        </p:attrNameLst>
                                      </p:cBhvr>
                                      <p:to>
                                        <p:strVal val="visible"/>
                                      </p:to>
                                    </p:set>
                                    <p:animEffect transition="in" filter="randombar(horizontal)">
                                      <p:cBhvr>
                                        <p:cTn id="12" dur="500"/>
                                        <p:tgtEl>
                                          <p:spTgt spid="2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22"/>
          <p:cNvSpPr txBox="1">
            <a:spLocks noGrp="1"/>
          </p:cNvSpPr>
          <p:nvPr>
            <p:ph type="title" idx="4294967295"/>
          </p:nvPr>
        </p:nvSpPr>
        <p:spPr>
          <a:xfrm>
            <a:off x="0" y="177059"/>
            <a:ext cx="4572000" cy="6348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5">
                    <a:lumMod val="50000"/>
                  </a:schemeClr>
                </a:solidFill>
                <a:latin typeface="+mj-lt"/>
              </a:rPr>
              <a:t>Team Lead @ Lambda</a:t>
            </a:r>
            <a:endParaRPr dirty="0">
              <a:solidFill>
                <a:schemeClr val="accent5">
                  <a:lumMod val="50000"/>
                </a:schemeClr>
              </a:solidFill>
              <a:latin typeface="+mj-lt"/>
            </a:endParaRPr>
          </a:p>
        </p:txBody>
      </p:sp>
      <p:sp>
        <p:nvSpPr>
          <p:cNvPr id="317" name="Google Shape;317;p22"/>
          <p:cNvSpPr txBox="1">
            <a:spLocks noGrp="1"/>
          </p:cNvSpPr>
          <p:nvPr>
            <p:ph type="body" idx="4294967295"/>
          </p:nvPr>
        </p:nvSpPr>
        <p:spPr>
          <a:xfrm>
            <a:off x="283030" y="972457"/>
            <a:ext cx="3998686" cy="38608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v"/>
            </a:pPr>
            <a:r>
              <a:rPr lang="en-US" sz="1500" dirty="0">
                <a:solidFill>
                  <a:schemeClr val="accent3">
                    <a:lumMod val="50000"/>
                  </a:schemeClr>
                </a:solidFill>
              </a:rPr>
              <a:t>Code review and 1:1s for every student in my team twice a week</a:t>
            </a:r>
          </a:p>
          <a:p>
            <a:pPr marL="285750" indent="-285750">
              <a:buFont typeface="Wingdings" panose="05000000000000000000" pitchFamily="2" charset="2"/>
              <a:buChar char="v"/>
            </a:pPr>
            <a:r>
              <a:rPr lang="en-US" sz="1500" dirty="0">
                <a:solidFill>
                  <a:schemeClr val="accent3">
                    <a:lumMod val="50000"/>
                  </a:schemeClr>
                </a:solidFill>
              </a:rPr>
              <a:t>Hosted stand-up meetings with seven students two to three times a week</a:t>
            </a:r>
          </a:p>
          <a:p>
            <a:pPr marL="285750" indent="-285750">
              <a:buFont typeface="Wingdings" panose="05000000000000000000" pitchFamily="2" charset="2"/>
              <a:buChar char="v"/>
            </a:pPr>
            <a:r>
              <a:rPr lang="en-US" sz="1500" dirty="0">
                <a:solidFill>
                  <a:schemeClr val="accent3">
                    <a:lumMod val="50000"/>
                  </a:schemeClr>
                </a:solidFill>
              </a:rPr>
              <a:t>Presentations on various resources to facilitate students' growth during stand-ups</a:t>
            </a:r>
          </a:p>
          <a:p>
            <a:pPr marL="285750" indent="-285750">
              <a:buFont typeface="Wingdings" panose="05000000000000000000" pitchFamily="2" charset="2"/>
              <a:buChar char="v"/>
            </a:pPr>
            <a:r>
              <a:rPr lang="en-US" sz="1500" dirty="0">
                <a:solidFill>
                  <a:schemeClr val="accent3">
                    <a:lumMod val="50000"/>
                  </a:schemeClr>
                </a:solidFill>
              </a:rPr>
              <a:t>Mentored and provided feedback to students on areas of improvement</a:t>
            </a:r>
          </a:p>
          <a:p>
            <a:pPr marL="285750" indent="-285750">
              <a:buFont typeface="Wingdings" panose="05000000000000000000" pitchFamily="2" charset="2"/>
              <a:buChar char="v"/>
            </a:pPr>
            <a:r>
              <a:rPr lang="en-US" sz="1500" dirty="0">
                <a:solidFill>
                  <a:schemeClr val="accent3">
                    <a:lumMod val="50000"/>
                  </a:schemeClr>
                </a:solidFill>
              </a:rPr>
              <a:t>Tracked attendance and other student metrics</a:t>
            </a:r>
          </a:p>
          <a:p>
            <a:pPr marL="285750" indent="-285750">
              <a:buFont typeface="Wingdings" panose="05000000000000000000" pitchFamily="2" charset="2"/>
              <a:buChar char="v"/>
            </a:pPr>
            <a:r>
              <a:rPr lang="en-US" sz="1500" dirty="0">
                <a:solidFill>
                  <a:schemeClr val="accent3">
                    <a:lumMod val="50000"/>
                  </a:schemeClr>
                </a:solidFill>
              </a:rPr>
              <a:t>Use of Slackbot and Slack Workflow Builder to manage tasks, information, and reminders</a:t>
            </a:r>
            <a:endParaRPr sz="1500" dirty="0">
              <a:solidFill>
                <a:schemeClr val="accent3">
                  <a:lumMod val="50000"/>
                </a:schemeClr>
              </a:solidFill>
            </a:endParaRPr>
          </a:p>
        </p:txBody>
      </p:sp>
      <p:sp>
        <p:nvSpPr>
          <p:cNvPr id="318" name="Google Shape;318;p22"/>
          <p:cNvSpPr txBox="1">
            <a:spLocks noGrp="1"/>
          </p:cNvSpPr>
          <p:nvPr>
            <p:ph type="sldNum" idx="12"/>
          </p:nvPr>
        </p:nvSpPr>
        <p:spPr>
          <a:xfrm>
            <a:off x="8808000" y="2208175"/>
            <a:ext cx="336000" cy="7272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6</a:t>
            </a:fld>
            <a:endParaRPr dirty="0">
              <a:solidFill>
                <a:schemeClr val="tx1"/>
              </a:solidFill>
            </a:endParaRPr>
          </a:p>
        </p:txBody>
      </p:sp>
    </p:spTree>
    <p:extLst>
      <p:ext uri="{BB962C8B-B14F-4D97-AF65-F5344CB8AC3E}">
        <p14:creationId xmlns:p14="http://schemas.microsoft.com/office/powerpoint/2010/main" val="38292544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16"/>
                                        </p:tgtEl>
                                        <p:attrNameLst>
                                          <p:attrName>style.visibility</p:attrName>
                                        </p:attrNameLst>
                                      </p:cBhvr>
                                      <p:to>
                                        <p:strVal val="visible"/>
                                      </p:to>
                                    </p:set>
                                    <p:anim calcmode="lin" valueType="num">
                                      <p:cBhvr additive="base">
                                        <p:cTn id="7" dur="500" fill="hold"/>
                                        <p:tgtEl>
                                          <p:spTgt spid="316"/>
                                        </p:tgtEl>
                                        <p:attrNameLst>
                                          <p:attrName>ppt_x</p:attrName>
                                        </p:attrNameLst>
                                      </p:cBhvr>
                                      <p:tavLst>
                                        <p:tav tm="0">
                                          <p:val>
                                            <p:strVal val="#ppt_x"/>
                                          </p:val>
                                        </p:tav>
                                        <p:tav tm="100000">
                                          <p:val>
                                            <p:strVal val="#ppt_x"/>
                                          </p:val>
                                        </p:tav>
                                      </p:tavLst>
                                    </p:anim>
                                    <p:anim calcmode="lin" valueType="num">
                                      <p:cBhvr additive="base">
                                        <p:cTn id="8" dur="500" fill="hold"/>
                                        <p:tgtEl>
                                          <p:spTgt spid="31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17">
                                            <p:txEl>
                                              <p:pRg st="0" end="0"/>
                                            </p:txEl>
                                          </p:spTgt>
                                        </p:tgtEl>
                                        <p:attrNameLst>
                                          <p:attrName>style.visibility</p:attrName>
                                        </p:attrNameLst>
                                      </p:cBhvr>
                                      <p:to>
                                        <p:strVal val="visible"/>
                                      </p:to>
                                    </p:set>
                                    <p:anim calcmode="lin" valueType="num">
                                      <p:cBhvr additive="base">
                                        <p:cTn id="12" dur="500" fill="hold"/>
                                        <p:tgtEl>
                                          <p:spTgt spid="317">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17">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17">
                                            <p:txEl>
                                              <p:pRg st="1" end="1"/>
                                            </p:txEl>
                                          </p:spTgt>
                                        </p:tgtEl>
                                        <p:attrNameLst>
                                          <p:attrName>style.visibility</p:attrName>
                                        </p:attrNameLst>
                                      </p:cBhvr>
                                      <p:to>
                                        <p:strVal val="visible"/>
                                      </p:to>
                                    </p:set>
                                    <p:anim calcmode="lin" valueType="num">
                                      <p:cBhvr additive="base">
                                        <p:cTn id="17" dur="500" fill="hold"/>
                                        <p:tgtEl>
                                          <p:spTgt spid="317">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17">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17">
                                            <p:txEl>
                                              <p:pRg st="2" end="2"/>
                                            </p:txEl>
                                          </p:spTgt>
                                        </p:tgtEl>
                                        <p:attrNameLst>
                                          <p:attrName>style.visibility</p:attrName>
                                        </p:attrNameLst>
                                      </p:cBhvr>
                                      <p:to>
                                        <p:strVal val="visible"/>
                                      </p:to>
                                    </p:set>
                                    <p:anim calcmode="lin" valueType="num">
                                      <p:cBhvr additive="base">
                                        <p:cTn id="22" dur="500" fill="hold"/>
                                        <p:tgtEl>
                                          <p:spTgt spid="317">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17">
                                            <p:txEl>
                                              <p:pRg st="2" end="2"/>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317">
                                            <p:txEl>
                                              <p:pRg st="3" end="3"/>
                                            </p:txEl>
                                          </p:spTgt>
                                        </p:tgtEl>
                                        <p:attrNameLst>
                                          <p:attrName>style.visibility</p:attrName>
                                        </p:attrNameLst>
                                      </p:cBhvr>
                                      <p:to>
                                        <p:strVal val="visible"/>
                                      </p:to>
                                    </p:set>
                                    <p:anim calcmode="lin" valueType="num">
                                      <p:cBhvr additive="base">
                                        <p:cTn id="27" dur="500" fill="hold"/>
                                        <p:tgtEl>
                                          <p:spTgt spid="317">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17">
                                            <p:txEl>
                                              <p:pRg st="3" end="3"/>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317">
                                            <p:txEl>
                                              <p:pRg st="4" end="4"/>
                                            </p:txEl>
                                          </p:spTgt>
                                        </p:tgtEl>
                                        <p:attrNameLst>
                                          <p:attrName>style.visibility</p:attrName>
                                        </p:attrNameLst>
                                      </p:cBhvr>
                                      <p:to>
                                        <p:strVal val="visible"/>
                                      </p:to>
                                    </p:set>
                                    <p:anim calcmode="lin" valueType="num">
                                      <p:cBhvr additive="base">
                                        <p:cTn id="32" dur="500" fill="hold"/>
                                        <p:tgtEl>
                                          <p:spTgt spid="317">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17">
                                            <p:txEl>
                                              <p:pRg st="4" end="4"/>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317">
                                            <p:txEl>
                                              <p:pRg st="5" end="5"/>
                                            </p:txEl>
                                          </p:spTgt>
                                        </p:tgtEl>
                                        <p:attrNameLst>
                                          <p:attrName>style.visibility</p:attrName>
                                        </p:attrNameLst>
                                      </p:cBhvr>
                                      <p:to>
                                        <p:strVal val="visible"/>
                                      </p:to>
                                    </p:set>
                                    <p:anim calcmode="lin" valueType="num">
                                      <p:cBhvr additive="base">
                                        <p:cTn id="37" dur="500" fill="hold"/>
                                        <p:tgtEl>
                                          <p:spTgt spid="31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1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7" name="Rectangle 6">
            <a:extLst>
              <a:ext uri="{FF2B5EF4-FFF2-40B4-BE49-F238E27FC236}">
                <a16:creationId xmlns:a16="http://schemas.microsoft.com/office/drawing/2014/main" id="{FCCC1D0E-44E7-43F8-B902-4985B3579026}"/>
              </a:ext>
            </a:extLst>
          </p:cNvPr>
          <p:cNvSpPr/>
          <p:nvPr/>
        </p:nvSpPr>
        <p:spPr>
          <a:xfrm>
            <a:off x="3045759" y="0"/>
            <a:ext cx="6098241" cy="5143500"/>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Google Shape;475;p35"/>
          <p:cNvSpPr/>
          <p:nvPr/>
        </p:nvSpPr>
        <p:spPr>
          <a:xfrm>
            <a:off x="3533744" y="739742"/>
            <a:ext cx="5004562" cy="391934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35"/>
          <p:cNvSpPr txBox="1">
            <a:spLocks noGrp="1"/>
          </p:cNvSpPr>
          <p:nvPr>
            <p:ph type="sldNum" idx="12"/>
          </p:nvPr>
        </p:nvSpPr>
        <p:spPr>
          <a:xfrm>
            <a:off x="8808000" y="2208175"/>
            <a:ext cx="336000" cy="727200"/>
          </a:xfrm>
          <a:prstGeom prst="rect">
            <a:avLst/>
          </a:prstGeom>
          <a:solidFill>
            <a:schemeClr val="accent5">
              <a:lumMod val="9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accent5">
                    <a:lumMod val="50000"/>
                  </a:schemeClr>
                </a:solidFill>
              </a:rPr>
              <a:t>7</a:t>
            </a:fld>
            <a:endParaRPr dirty="0">
              <a:solidFill>
                <a:schemeClr val="accent5">
                  <a:lumMod val="50000"/>
                </a:schemeClr>
              </a:solidFill>
            </a:endParaRPr>
          </a:p>
        </p:txBody>
      </p:sp>
      <p:sp>
        <p:nvSpPr>
          <p:cNvPr id="478" name="Google Shape;478;p35"/>
          <p:cNvSpPr txBox="1">
            <a:spLocks noGrp="1"/>
          </p:cNvSpPr>
          <p:nvPr>
            <p:ph type="body" idx="4294967295"/>
          </p:nvPr>
        </p:nvSpPr>
        <p:spPr>
          <a:xfrm>
            <a:off x="446038" y="188198"/>
            <a:ext cx="2415452" cy="31207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5">
                    <a:lumMod val="50000"/>
                  </a:schemeClr>
                </a:solidFill>
                <a:latin typeface="+mj-lt"/>
                <a:ea typeface="Miriam Libre"/>
                <a:cs typeface="Miriam Libre"/>
                <a:sym typeface="Miriam Libre"/>
              </a:rPr>
              <a:t>Agile</a:t>
            </a:r>
          </a:p>
          <a:p>
            <a:pPr marL="0" lvl="0" indent="0" algn="l" rtl="0">
              <a:spcBef>
                <a:spcPts val="0"/>
              </a:spcBef>
              <a:spcAft>
                <a:spcPts val="0"/>
              </a:spcAft>
              <a:buNone/>
            </a:pPr>
            <a:endParaRPr sz="1400" dirty="0">
              <a:solidFill>
                <a:schemeClr val="accent5">
                  <a:lumMod val="50000"/>
                </a:schemeClr>
              </a:solidFill>
              <a:latin typeface="+mj-lt"/>
              <a:ea typeface="Miriam Libre"/>
              <a:cs typeface="Miriam Libre"/>
              <a:sym typeface="Miriam Libre"/>
            </a:endParaRPr>
          </a:p>
          <a:p>
            <a:pPr marL="285750" indent="-285750"/>
            <a:r>
              <a:rPr lang="en-US" sz="1500" dirty="0">
                <a:solidFill>
                  <a:schemeClr val="accent5">
                    <a:lumMod val="50000"/>
                  </a:schemeClr>
                </a:solidFill>
              </a:rPr>
              <a:t>One Day = Module</a:t>
            </a:r>
          </a:p>
          <a:p>
            <a:pPr marL="285750" indent="-285750"/>
            <a:r>
              <a:rPr lang="en-US" sz="1500" dirty="0">
                <a:solidFill>
                  <a:schemeClr val="accent5">
                    <a:lumMod val="50000"/>
                  </a:schemeClr>
                </a:solidFill>
              </a:rPr>
              <a:t>One Week = Sprint</a:t>
            </a:r>
          </a:p>
          <a:p>
            <a:pPr marL="285750" indent="-285750"/>
            <a:r>
              <a:rPr lang="en-US" sz="1500" dirty="0">
                <a:solidFill>
                  <a:schemeClr val="accent5">
                    <a:lumMod val="50000"/>
                  </a:schemeClr>
                </a:solidFill>
              </a:rPr>
              <a:t>Four Sprints = Unit</a:t>
            </a:r>
          </a:p>
          <a:p>
            <a:pPr marL="285750" indent="-285750"/>
            <a:r>
              <a:rPr lang="en-US" sz="1500" dirty="0">
                <a:solidFill>
                  <a:schemeClr val="accent5">
                    <a:lumMod val="50000"/>
                  </a:schemeClr>
                </a:solidFill>
              </a:rPr>
              <a:t>MVP Goals + Stretch</a:t>
            </a:r>
          </a:p>
          <a:p>
            <a:pPr marL="285750" indent="-285750"/>
            <a:r>
              <a:rPr lang="en-US" sz="1500" dirty="0">
                <a:solidFill>
                  <a:schemeClr val="accent5">
                    <a:lumMod val="50000"/>
                  </a:schemeClr>
                </a:solidFill>
              </a:rPr>
              <a:t>Sprint Challenge</a:t>
            </a:r>
          </a:p>
          <a:p>
            <a:pPr marL="285750" indent="-285750"/>
            <a:r>
              <a:rPr lang="en-US" sz="1500" dirty="0">
                <a:solidFill>
                  <a:schemeClr val="accent5">
                    <a:lumMod val="50000"/>
                  </a:schemeClr>
                </a:solidFill>
              </a:rPr>
              <a:t>Module &amp; Sprint Retrospectives</a:t>
            </a:r>
          </a:p>
          <a:p>
            <a:pPr marL="285750" indent="-285750"/>
            <a:r>
              <a:rPr lang="en-US" sz="1500" dirty="0">
                <a:solidFill>
                  <a:schemeClr val="accent5">
                    <a:lumMod val="50000"/>
                  </a:schemeClr>
                </a:solidFill>
              </a:rPr>
              <a:t>Stand-ups &amp; 1:1s</a:t>
            </a:r>
            <a:endParaRPr sz="1500" dirty="0">
              <a:solidFill>
                <a:schemeClr val="accent5">
                  <a:lumMod val="50000"/>
                </a:schemeClr>
              </a:solidFill>
            </a:endParaRPr>
          </a:p>
        </p:txBody>
      </p:sp>
      <p:sp>
        <p:nvSpPr>
          <p:cNvPr id="6" name="Google Shape;478;p35">
            <a:extLst>
              <a:ext uri="{FF2B5EF4-FFF2-40B4-BE49-F238E27FC236}">
                <a16:creationId xmlns:a16="http://schemas.microsoft.com/office/drawing/2014/main" id="{557D732B-632A-4EA0-B1BD-C4310FF28C7F}"/>
              </a:ext>
            </a:extLst>
          </p:cNvPr>
          <p:cNvSpPr txBox="1">
            <a:spLocks/>
          </p:cNvSpPr>
          <p:nvPr/>
        </p:nvSpPr>
        <p:spPr>
          <a:xfrm>
            <a:off x="446038" y="3308991"/>
            <a:ext cx="2415452" cy="1686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00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00000"/>
              </a:lnSpc>
              <a:spcBef>
                <a:spcPts val="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spcBef>
                <a:spcPts val="0"/>
              </a:spcBef>
              <a:buFont typeface="Barlow Light"/>
              <a:buNone/>
            </a:pPr>
            <a:r>
              <a:rPr lang="en-US" dirty="0">
                <a:solidFill>
                  <a:schemeClr val="accent5">
                    <a:lumMod val="50000"/>
                  </a:schemeClr>
                </a:solidFill>
                <a:latin typeface="+mj-lt"/>
                <a:ea typeface="Miriam Libre"/>
                <a:cs typeface="Miriam Libre"/>
                <a:sym typeface="Miriam Libre"/>
              </a:rPr>
              <a:t>Git</a:t>
            </a:r>
          </a:p>
          <a:p>
            <a:pPr marL="0" indent="0">
              <a:spcBef>
                <a:spcPts val="0"/>
              </a:spcBef>
              <a:buFont typeface="Barlow Light"/>
              <a:buNone/>
            </a:pPr>
            <a:endParaRPr lang="en-US" sz="1400" dirty="0">
              <a:solidFill>
                <a:schemeClr val="accent5">
                  <a:lumMod val="50000"/>
                </a:schemeClr>
              </a:solidFill>
              <a:latin typeface="+mj-lt"/>
              <a:ea typeface="Miriam Libre"/>
              <a:cs typeface="Miriam Libre"/>
              <a:sym typeface="Miriam Libre"/>
            </a:endParaRPr>
          </a:p>
          <a:p>
            <a:pPr marL="285750" indent="-285750">
              <a:spcBef>
                <a:spcPts val="0"/>
              </a:spcBef>
              <a:buFont typeface="Wingdings" panose="05000000000000000000" pitchFamily="2" charset="2"/>
              <a:buChar char="v"/>
            </a:pPr>
            <a:r>
              <a:rPr lang="en-US" sz="1700" dirty="0">
                <a:solidFill>
                  <a:schemeClr val="accent5">
                    <a:lumMod val="50000"/>
                  </a:schemeClr>
                </a:solidFill>
              </a:rPr>
              <a:t>Lambda Git flow process</a:t>
            </a:r>
          </a:p>
          <a:p>
            <a:pPr marL="285750" indent="-285750">
              <a:spcBef>
                <a:spcPts val="0"/>
              </a:spcBef>
              <a:buFont typeface="Wingdings" panose="05000000000000000000" pitchFamily="2" charset="2"/>
              <a:buChar char="v"/>
            </a:pPr>
            <a:r>
              <a:rPr lang="en-US" sz="1700" dirty="0">
                <a:solidFill>
                  <a:schemeClr val="accent5">
                    <a:lumMod val="50000"/>
                  </a:schemeClr>
                </a:solidFill>
              </a:rPr>
              <a:t>Over 5,800 GitHub contributions via Git</a:t>
            </a:r>
          </a:p>
        </p:txBody>
      </p:sp>
      <p:pic>
        <p:nvPicPr>
          <p:cNvPr id="9" name="Picture 8" descr="Agile development cycle">
            <a:extLst>
              <a:ext uri="{FF2B5EF4-FFF2-40B4-BE49-F238E27FC236}">
                <a16:creationId xmlns:a16="http://schemas.microsoft.com/office/drawing/2014/main" id="{52CAAFFC-DAB8-4306-A886-FB17509B1FF0}"/>
              </a:ext>
            </a:extLst>
          </p:cNvPr>
          <p:cNvPicPr>
            <a:picLocks noChangeAspect="1"/>
          </p:cNvPicPr>
          <p:nvPr/>
        </p:nvPicPr>
        <p:blipFill>
          <a:blip r:embed="rId3"/>
          <a:stretch>
            <a:fillRect/>
          </a:stretch>
        </p:blipFill>
        <p:spPr>
          <a:xfrm>
            <a:off x="3729331" y="953019"/>
            <a:ext cx="4613387" cy="2934662"/>
          </a:xfrm>
          <a:prstGeom prst="rect">
            <a:avLst/>
          </a:prstGeom>
        </p:spPr>
      </p:pic>
    </p:spTree>
    <p:extLst>
      <p:ext uri="{BB962C8B-B14F-4D97-AF65-F5344CB8AC3E}">
        <p14:creationId xmlns:p14="http://schemas.microsoft.com/office/powerpoint/2010/main" val="10686145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2000"/>
                                        <p:tgtEl>
                                          <p:spTgt spid="9"/>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478">
                                            <p:txEl>
                                              <p:pRg st="0" end="0"/>
                                            </p:txEl>
                                          </p:spTgt>
                                        </p:tgtEl>
                                        <p:attrNameLst>
                                          <p:attrName>style.visibility</p:attrName>
                                        </p:attrNameLst>
                                      </p:cBhvr>
                                      <p:to>
                                        <p:strVal val="visible"/>
                                      </p:to>
                                    </p:set>
                                    <p:anim calcmode="lin" valueType="num">
                                      <p:cBhvr additive="base">
                                        <p:cTn id="11" dur="500" fill="hold"/>
                                        <p:tgtEl>
                                          <p:spTgt spid="47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78">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nodeType="afterEffect">
                                  <p:stCondLst>
                                    <p:cond delay="0"/>
                                  </p:stCondLst>
                                  <p:childTnLst>
                                    <p:set>
                                      <p:cBhvr>
                                        <p:cTn id="15" dur="1" fill="hold">
                                          <p:stCondLst>
                                            <p:cond delay="0"/>
                                          </p:stCondLst>
                                        </p:cTn>
                                        <p:tgtEl>
                                          <p:spTgt spid="478">
                                            <p:txEl>
                                              <p:pRg st="2" end="2"/>
                                            </p:txEl>
                                          </p:spTgt>
                                        </p:tgtEl>
                                        <p:attrNameLst>
                                          <p:attrName>style.visibility</p:attrName>
                                        </p:attrNameLst>
                                      </p:cBhvr>
                                      <p:to>
                                        <p:strVal val="visible"/>
                                      </p:to>
                                    </p:set>
                                    <p:anim calcmode="lin" valueType="num">
                                      <p:cBhvr additive="base">
                                        <p:cTn id="16" dur="500" fill="hold"/>
                                        <p:tgtEl>
                                          <p:spTgt spid="478">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78">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nodeType="afterEffect">
                                  <p:stCondLst>
                                    <p:cond delay="0"/>
                                  </p:stCondLst>
                                  <p:childTnLst>
                                    <p:set>
                                      <p:cBhvr>
                                        <p:cTn id="20" dur="1" fill="hold">
                                          <p:stCondLst>
                                            <p:cond delay="0"/>
                                          </p:stCondLst>
                                        </p:cTn>
                                        <p:tgtEl>
                                          <p:spTgt spid="478">
                                            <p:txEl>
                                              <p:pRg st="3" end="3"/>
                                            </p:txEl>
                                          </p:spTgt>
                                        </p:tgtEl>
                                        <p:attrNameLst>
                                          <p:attrName>style.visibility</p:attrName>
                                        </p:attrNameLst>
                                      </p:cBhvr>
                                      <p:to>
                                        <p:strVal val="visible"/>
                                      </p:to>
                                    </p:set>
                                    <p:anim calcmode="lin" valueType="num">
                                      <p:cBhvr additive="base">
                                        <p:cTn id="21" dur="500" fill="hold"/>
                                        <p:tgtEl>
                                          <p:spTgt spid="478">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78">
                                            <p:txEl>
                                              <p:pRg st="3" end="3"/>
                                            </p:txEl>
                                          </p:spTgt>
                                        </p:tgtEl>
                                        <p:attrNameLst>
                                          <p:attrName>ppt_y</p:attrName>
                                        </p:attrNameLst>
                                      </p:cBhvr>
                                      <p:tavLst>
                                        <p:tav tm="0">
                                          <p:val>
                                            <p:strVal val="#ppt_y"/>
                                          </p:val>
                                        </p:tav>
                                        <p:tav tm="100000">
                                          <p:val>
                                            <p:strVal val="#ppt_y"/>
                                          </p:val>
                                        </p:tav>
                                      </p:tavLst>
                                    </p:anim>
                                  </p:childTnLst>
                                </p:cTn>
                              </p:par>
                            </p:childTnLst>
                          </p:cTn>
                        </p:par>
                        <p:par>
                          <p:cTn id="23" fill="hold">
                            <p:stCondLst>
                              <p:cond delay="3500"/>
                            </p:stCondLst>
                            <p:childTnLst>
                              <p:par>
                                <p:cTn id="24" presetID="2" presetClass="entr" presetSubtype="8" fill="hold" nodeType="afterEffect">
                                  <p:stCondLst>
                                    <p:cond delay="0"/>
                                  </p:stCondLst>
                                  <p:childTnLst>
                                    <p:set>
                                      <p:cBhvr>
                                        <p:cTn id="25" dur="1" fill="hold">
                                          <p:stCondLst>
                                            <p:cond delay="0"/>
                                          </p:stCondLst>
                                        </p:cTn>
                                        <p:tgtEl>
                                          <p:spTgt spid="478">
                                            <p:txEl>
                                              <p:pRg st="4" end="4"/>
                                            </p:txEl>
                                          </p:spTgt>
                                        </p:tgtEl>
                                        <p:attrNameLst>
                                          <p:attrName>style.visibility</p:attrName>
                                        </p:attrNameLst>
                                      </p:cBhvr>
                                      <p:to>
                                        <p:strVal val="visible"/>
                                      </p:to>
                                    </p:set>
                                    <p:anim calcmode="lin" valueType="num">
                                      <p:cBhvr additive="base">
                                        <p:cTn id="26" dur="500" fill="hold"/>
                                        <p:tgtEl>
                                          <p:spTgt spid="478">
                                            <p:txEl>
                                              <p:pRg st="4" end="4"/>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478">
                                            <p:txEl>
                                              <p:pRg st="4" end="4"/>
                                            </p:txEl>
                                          </p:spTgt>
                                        </p:tgtEl>
                                        <p:attrNameLst>
                                          <p:attrName>ppt_y</p:attrName>
                                        </p:attrNameLst>
                                      </p:cBhvr>
                                      <p:tavLst>
                                        <p:tav tm="0">
                                          <p:val>
                                            <p:strVal val="#ppt_y"/>
                                          </p:val>
                                        </p:tav>
                                        <p:tav tm="100000">
                                          <p:val>
                                            <p:strVal val="#ppt_y"/>
                                          </p:val>
                                        </p:tav>
                                      </p:tavLst>
                                    </p:anim>
                                  </p:childTnLst>
                                </p:cTn>
                              </p:par>
                            </p:childTnLst>
                          </p:cTn>
                        </p:par>
                        <p:par>
                          <p:cTn id="28" fill="hold">
                            <p:stCondLst>
                              <p:cond delay="4000"/>
                            </p:stCondLst>
                            <p:childTnLst>
                              <p:par>
                                <p:cTn id="29" presetID="2" presetClass="entr" presetSubtype="8" fill="hold" nodeType="afterEffect">
                                  <p:stCondLst>
                                    <p:cond delay="0"/>
                                  </p:stCondLst>
                                  <p:childTnLst>
                                    <p:set>
                                      <p:cBhvr>
                                        <p:cTn id="30" dur="1" fill="hold">
                                          <p:stCondLst>
                                            <p:cond delay="0"/>
                                          </p:stCondLst>
                                        </p:cTn>
                                        <p:tgtEl>
                                          <p:spTgt spid="478">
                                            <p:txEl>
                                              <p:pRg st="5" end="5"/>
                                            </p:txEl>
                                          </p:spTgt>
                                        </p:tgtEl>
                                        <p:attrNameLst>
                                          <p:attrName>style.visibility</p:attrName>
                                        </p:attrNameLst>
                                      </p:cBhvr>
                                      <p:to>
                                        <p:strVal val="visible"/>
                                      </p:to>
                                    </p:set>
                                    <p:anim calcmode="lin" valueType="num">
                                      <p:cBhvr additive="base">
                                        <p:cTn id="31" dur="500" fill="hold"/>
                                        <p:tgtEl>
                                          <p:spTgt spid="478">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78">
                                            <p:txEl>
                                              <p:pRg st="5" end="5"/>
                                            </p:txEl>
                                          </p:spTgt>
                                        </p:tgtEl>
                                        <p:attrNameLst>
                                          <p:attrName>ppt_y</p:attrName>
                                        </p:attrNameLst>
                                      </p:cBhvr>
                                      <p:tavLst>
                                        <p:tav tm="0">
                                          <p:val>
                                            <p:strVal val="#ppt_y"/>
                                          </p:val>
                                        </p:tav>
                                        <p:tav tm="100000">
                                          <p:val>
                                            <p:strVal val="#ppt_y"/>
                                          </p:val>
                                        </p:tav>
                                      </p:tavLst>
                                    </p:anim>
                                  </p:childTnLst>
                                </p:cTn>
                              </p:par>
                            </p:childTnLst>
                          </p:cTn>
                        </p:par>
                        <p:par>
                          <p:cTn id="33" fill="hold">
                            <p:stCondLst>
                              <p:cond delay="4500"/>
                            </p:stCondLst>
                            <p:childTnLst>
                              <p:par>
                                <p:cTn id="34" presetID="2" presetClass="entr" presetSubtype="8" fill="hold" nodeType="afterEffect">
                                  <p:stCondLst>
                                    <p:cond delay="0"/>
                                  </p:stCondLst>
                                  <p:childTnLst>
                                    <p:set>
                                      <p:cBhvr>
                                        <p:cTn id="35" dur="1" fill="hold">
                                          <p:stCondLst>
                                            <p:cond delay="0"/>
                                          </p:stCondLst>
                                        </p:cTn>
                                        <p:tgtEl>
                                          <p:spTgt spid="478">
                                            <p:txEl>
                                              <p:pRg st="6" end="6"/>
                                            </p:txEl>
                                          </p:spTgt>
                                        </p:tgtEl>
                                        <p:attrNameLst>
                                          <p:attrName>style.visibility</p:attrName>
                                        </p:attrNameLst>
                                      </p:cBhvr>
                                      <p:to>
                                        <p:strVal val="visible"/>
                                      </p:to>
                                    </p:set>
                                    <p:anim calcmode="lin" valueType="num">
                                      <p:cBhvr additive="base">
                                        <p:cTn id="36" dur="500" fill="hold"/>
                                        <p:tgtEl>
                                          <p:spTgt spid="478">
                                            <p:txEl>
                                              <p:pRg st="6" end="6"/>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78">
                                            <p:txEl>
                                              <p:pRg st="6" end="6"/>
                                            </p:txEl>
                                          </p:spTgt>
                                        </p:tgtEl>
                                        <p:attrNameLst>
                                          <p:attrName>ppt_y</p:attrName>
                                        </p:attrNameLst>
                                      </p:cBhvr>
                                      <p:tavLst>
                                        <p:tav tm="0">
                                          <p:val>
                                            <p:strVal val="#ppt_y"/>
                                          </p:val>
                                        </p:tav>
                                        <p:tav tm="100000">
                                          <p:val>
                                            <p:strVal val="#ppt_y"/>
                                          </p:val>
                                        </p:tav>
                                      </p:tavLst>
                                    </p:anim>
                                  </p:childTnLst>
                                </p:cTn>
                              </p:par>
                            </p:childTnLst>
                          </p:cTn>
                        </p:par>
                        <p:par>
                          <p:cTn id="38" fill="hold">
                            <p:stCondLst>
                              <p:cond delay="5000"/>
                            </p:stCondLst>
                            <p:childTnLst>
                              <p:par>
                                <p:cTn id="39" presetID="2" presetClass="entr" presetSubtype="8" fill="hold" nodeType="afterEffect">
                                  <p:stCondLst>
                                    <p:cond delay="0"/>
                                  </p:stCondLst>
                                  <p:childTnLst>
                                    <p:set>
                                      <p:cBhvr>
                                        <p:cTn id="40" dur="1" fill="hold">
                                          <p:stCondLst>
                                            <p:cond delay="0"/>
                                          </p:stCondLst>
                                        </p:cTn>
                                        <p:tgtEl>
                                          <p:spTgt spid="478">
                                            <p:txEl>
                                              <p:pRg st="7" end="7"/>
                                            </p:txEl>
                                          </p:spTgt>
                                        </p:tgtEl>
                                        <p:attrNameLst>
                                          <p:attrName>style.visibility</p:attrName>
                                        </p:attrNameLst>
                                      </p:cBhvr>
                                      <p:to>
                                        <p:strVal val="visible"/>
                                      </p:to>
                                    </p:set>
                                    <p:anim calcmode="lin" valueType="num">
                                      <p:cBhvr additive="base">
                                        <p:cTn id="41" dur="500" fill="hold"/>
                                        <p:tgtEl>
                                          <p:spTgt spid="478">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78">
                                            <p:txEl>
                                              <p:pRg st="7" end="7"/>
                                            </p:txEl>
                                          </p:spTgt>
                                        </p:tgtEl>
                                        <p:attrNameLst>
                                          <p:attrName>ppt_y</p:attrName>
                                        </p:attrNameLst>
                                      </p:cBhvr>
                                      <p:tavLst>
                                        <p:tav tm="0">
                                          <p:val>
                                            <p:strVal val="#ppt_y"/>
                                          </p:val>
                                        </p:tav>
                                        <p:tav tm="100000">
                                          <p:val>
                                            <p:strVal val="#ppt_y"/>
                                          </p:val>
                                        </p:tav>
                                      </p:tavLst>
                                    </p:anim>
                                  </p:childTnLst>
                                </p:cTn>
                              </p:par>
                            </p:childTnLst>
                          </p:cTn>
                        </p:par>
                        <p:par>
                          <p:cTn id="43" fill="hold">
                            <p:stCondLst>
                              <p:cond delay="5500"/>
                            </p:stCondLst>
                            <p:childTnLst>
                              <p:par>
                                <p:cTn id="44" presetID="2" presetClass="entr" presetSubtype="8" fill="hold" nodeType="afterEffect">
                                  <p:stCondLst>
                                    <p:cond delay="0"/>
                                  </p:stCondLst>
                                  <p:childTnLst>
                                    <p:set>
                                      <p:cBhvr>
                                        <p:cTn id="45" dur="1" fill="hold">
                                          <p:stCondLst>
                                            <p:cond delay="0"/>
                                          </p:stCondLst>
                                        </p:cTn>
                                        <p:tgtEl>
                                          <p:spTgt spid="478">
                                            <p:txEl>
                                              <p:pRg st="8" end="8"/>
                                            </p:txEl>
                                          </p:spTgt>
                                        </p:tgtEl>
                                        <p:attrNameLst>
                                          <p:attrName>style.visibility</p:attrName>
                                        </p:attrNameLst>
                                      </p:cBhvr>
                                      <p:to>
                                        <p:strVal val="visible"/>
                                      </p:to>
                                    </p:set>
                                    <p:anim calcmode="lin" valueType="num">
                                      <p:cBhvr additive="base">
                                        <p:cTn id="46" dur="500" fill="hold"/>
                                        <p:tgtEl>
                                          <p:spTgt spid="478">
                                            <p:txEl>
                                              <p:pRg st="8" end="8"/>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478">
                                            <p:txEl>
                                              <p:pRg st="8" end="8"/>
                                            </p:txEl>
                                          </p:spTgt>
                                        </p:tgtEl>
                                        <p:attrNameLst>
                                          <p:attrName>ppt_y</p:attrName>
                                        </p:attrNameLst>
                                      </p:cBhvr>
                                      <p:tavLst>
                                        <p:tav tm="0">
                                          <p:val>
                                            <p:strVal val="#ppt_y"/>
                                          </p:val>
                                        </p:tav>
                                        <p:tav tm="100000">
                                          <p:val>
                                            <p:strVal val="#ppt_y"/>
                                          </p:val>
                                        </p:tav>
                                      </p:tavLst>
                                    </p:anim>
                                  </p:childTnLst>
                                </p:cTn>
                              </p:par>
                            </p:childTnLst>
                          </p:cTn>
                        </p:par>
                        <p:par>
                          <p:cTn id="48" fill="hold">
                            <p:stCondLst>
                              <p:cond delay="6000"/>
                            </p:stCondLst>
                            <p:childTnLst>
                              <p:par>
                                <p:cTn id="49" presetID="2" presetClass="entr" presetSubtype="8" fill="hold" nodeType="afterEffect">
                                  <p:stCondLst>
                                    <p:cond delay="0"/>
                                  </p:stCondLst>
                                  <p:childTnLst>
                                    <p:set>
                                      <p:cBhvr>
                                        <p:cTn id="50" dur="1" fill="hold">
                                          <p:stCondLst>
                                            <p:cond delay="0"/>
                                          </p:stCondLst>
                                        </p:cTn>
                                        <p:tgtEl>
                                          <p:spTgt spid="6">
                                            <p:txEl>
                                              <p:pRg st="0" end="0"/>
                                            </p:txEl>
                                          </p:spTgt>
                                        </p:tgtEl>
                                        <p:attrNameLst>
                                          <p:attrName>style.visibility</p:attrName>
                                        </p:attrNameLst>
                                      </p:cBhvr>
                                      <p:to>
                                        <p:strVal val="visible"/>
                                      </p:to>
                                    </p:set>
                                    <p:anim calcmode="lin" valueType="num">
                                      <p:cBhvr additive="base">
                                        <p:cTn id="51"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6500"/>
                            </p:stCondLst>
                            <p:childTnLst>
                              <p:par>
                                <p:cTn id="54" presetID="2" presetClass="entr" presetSubtype="4" fill="hold" nodeType="afterEffect">
                                  <p:stCondLst>
                                    <p:cond delay="0"/>
                                  </p:stCondLst>
                                  <p:childTnLst>
                                    <p:set>
                                      <p:cBhvr>
                                        <p:cTn id="55" dur="1" fill="hold">
                                          <p:stCondLst>
                                            <p:cond delay="0"/>
                                          </p:stCondLst>
                                        </p:cTn>
                                        <p:tgtEl>
                                          <p:spTgt spid="6">
                                            <p:txEl>
                                              <p:pRg st="2" end="2"/>
                                            </p:txEl>
                                          </p:spTgt>
                                        </p:tgtEl>
                                        <p:attrNameLst>
                                          <p:attrName>style.visibility</p:attrName>
                                        </p:attrNameLst>
                                      </p:cBhvr>
                                      <p:to>
                                        <p:strVal val="visible"/>
                                      </p:to>
                                    </p:set>
                                    <p:anim calcmode="lin" valueType="num">
                                      <p:cBhvr additive="base">
                                        <p:cTn id="56"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58" fill="hold">
                            <p:stCondLst>
                              <p:cond delay="7000"/>
                            </p:stCondLst>
                            <p:childTnLst>
                              <p:par>
                                <p:cTn id="59" presetID="2" presetClass="entr" presetSubtype="4" fill="hold" nodeType="after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 calcmode="lin" valueType="num">
                                      <p:cBhvr additive="base">
                                        <p:cTn id="6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9"/>
          <p:cNvSpPr txBox="1">
            <a:spLocks noGrp="1"/>
          </p:cNvSpPr>
          <p:nvPr>
            <p:ph type="sldNum" idx="12"/>
          </p:nvPr>
        </p:nvSpPr>
        <p:spPr>
          <a:xfrm>
            <a:off x="4116400" y="4807375"/>
            <a:ext cx="911100" cy="3360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8</a:t>
            </a:fld>
            <a:endParaRPr dirty="0">
              <a:solidFill>
                <a:schemeClr val="tx1"/>
              </a:solidFill>
            </a:endParaRPr>
          </a:p>
        </p:txBody>
      </p:sp>
      <p:sp>
        <p:nvSpPr>
          <p:cNvPr id="507" name="Google Shape;507;p39"/>
          <p:cNvSpPr txBox="1">
            <a:spLocks noGrp="1"/>
          </p:cNvSpPr>
          <p:nvPr>
            <p:ph type="title" idx="4294967295"/>
          </p:nvPr>
        </p:nvSpPr>
        <p:spPr>
          <a:xfrm>
            <a:off x="237250" y="339536"/>
            <a:ext cx="86694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tx1"/>
                </a:solidFill>
                <a:latin typeface="+mj-lt"/>
              </a:rPr>
              <a:t>BOOKS</a:t>
            </a:r>
            <a:endParaRPr sz="4400" dirty="0">
              <a:solidFill>
                <a:schemeClr val="tx1"/>
              </a:solidFill>
              <a:latin typeface="+mj-lt"/>
            </a:endParaRPr>
          </a:p>
        </p:txBody>
      </p:sp>
      <p:grpSp>
        <p:nvGrpSpPr>
          <p:cNvPr id="101" name="Google Shape;653;p40">
            <a:extLst>
              <a:ext uri="{FF2B5EF4-FFF2-40B4-BE49-F238E27FC236}">
                <a16:creationId xmlns:a16="http://schemas.microsoft.com/office/drawing/2014/main" id="{611125F5-AFE3-4947-94F7-F7CC4F130FA8}"/>
              </a:ext>
            </a:extLst>
          </p:cNvPr>
          <p:cNvGrpSpPr/>
          <p:nvPr/>
        </p:nvGrpSpPr>
        <p:grpSpPr>
          <a:xfrm>
            <a:off x="623778" y="1783244"/>
            <a:ext cx="1737708" cy="1487913"/>
            <a:chOff x="1934025" y="1001650"/>
            <a:chExt cx="415300" cy="355600"/>
          </a:xfrm>
        </p:grpSpPr>
        <p:sp>
          <p:nvSpPr>
            <p:cNvPr id="102" name="Google Shape;654;p40">
              <a:extLst>
                <a:ext uri="{FF2B5EF4-FFF2-40B4-BE49-F238E27FC236}">
                  <a16:creationId xmlns:a16="http://schemas.microsoft.com/office/drawing/2014/main" id="{D8E4715B-F635-4A2C-9645-97D5709E72EA}"/>
                </a:ext>
              </a:extLst>
            </p:cNvPr>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655;p40">
              <a:extLst>
                <a:ext uri="{FF2B5EF4-FFF2-40B4-BE49-F238E27FC236}">
                  <a16:creationId xmlns:a16="http://schemas.microsoft.com/office/drawing/2014/main" id="{DC7E43F5-5B0E-4FF0-A13D-7D6DF00B747D}"/>
                </a:ext>
              </a:extLst>
            </p:cNvPr>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656;p40">
              <a:extLst>
                <a:ext uri="{FF2B5EF4-FFF2-40B4-BE49-F238E27FC236}">
                  <a16:creationId xmlns:a16="http://schemas.microsoft.com/office/drawing/2014/main" id="{7335F16C-F11E-4C27-9B42-B17795AB0479}"/>
                </a:ext>
              </a:extLst>
            </p:cNvPr>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657;p40">
              <a:extLst>
                <a:ext uri="{FF2B5EF4-FFF2-40B4-BE49-F238E27FC236}">
                  <a16:creationId xmlns:a16="http://schemas.microsoft.com/office/drawing/2014/main" id="{59943C98-2348-4EF9-AA25-E5CECE889850}"/>
                </a:ext>
              </a:extLst>
            </p:cNvPr>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Rectangle 3">
            <a:extLst>
              <a:ext uri="{FF2B5EF4-FFF2-40B4-BE49-F238E27FC236}">
                <a16:creationId xmlns:a16="http://schemas.microsoft.com/office/drawing/2014/main" id="{D34F3DFB-0983-4073-A7F5-D7A0700C9E95}"/>
              </a:ext>
            </a:extLst>
          </p:cNvPr>
          <p:cNvSpPr/>
          <p:nvPr/>
        </p:nvSpPr>
        <p:spPr>
          <a:xfrm>
            <a:off x="3040619" y="1400055"/>
            <a:ext cx="5870681" cy="3291574"/>
          </a:xfrm>
          <a:prstGeom prst="rect">
            <a:avLst/>
          </a:prstGeom>
        </p:spPr>
        <p:txBody>
          <a:bodyPr wrap="square">
            <a:spAutoFit/>
          </a:bodyPr>
          <a:lstStyle/>
          <a:p>
            <a:pPr marL="285750" lvl="0" indent="-285750">
              <a:spcBef>
                <a:spcPts val="300"/>
              </a:spcBef>
              <a:spcAft>
                <a:spcPts val="300"/>
              </a:spcAft>
              <a:buClr>
                <a:schemeClr val="tx1"/>
              </a:buClr>
              <a:buFont typeface="Wingdings" panose="05000000000000000000" pitchFamily="2" charset="2"/>
              <a:buChar char="Ø"/>
            </a:pPr>
            <a:r>
              <a:rPr lang="en-US" sz="2000" b="1" u="sng" dirty="0">
                <a:solidFill>
                  <a:schemeClr val="tx1"/>
                </a:solidFill>
                <a:latin typeface="Barlow Light" panose="020B0604020202020204" charset="0"/>
              </a:rPr>
              <a:t>Design Patterns: Elements of Reusable </a:t>
            </a:r>
            <a:br>
              <a:rPr lang="en-US" sz="2000" b="1" u="sng" dirty="0">
                <a:solidFill>
                  <a:schemeClr val="tx1"/>
                </a:solidFill>
                <a:latin typeface="Barlow Light" panose="020B0604020202020204" charset="0"/>
              </a:rPr>
            </a:br>
            <a:r>
              <a:rPr lang="en-US" sz="2000" b="1" u="sng" dirty="0">
                <a:solidFill>
                  <a:schemeClr val="tx1"/>
                </a:solidFill>
                <a:latin typeface="Barlow Light" panose="020B0604020202020204" charset="0"/>
              </a:rPr>
              <a:t>Object-Oriented Software </a:t>
            </a:r>
            <a:br>
              <a:rPr lang="en-US" sz="2000" b="1" u="sng" dirty="0">
                <a:solidFill>
                  <a:schemeClr val="tx1"/>
                </a:solidFill>
                <a:latin typeface="Barlow Light" panose="020B0604020202020204" charset="0"/>
              </a:rPr>
            </a:br>
            <a:r>
              <a:rPr lang="en-US" sz="2000" dirty="0">
                <a:solidFill>
                  <a:schemeClr val="tx1"/>
                </a:solidFill>
                <a:latin typeface="Barlow Light" panose="020B0604020202020204" charset="0"/>
              </a:rPr>
              <a:t>by Erich Gamma, Richard Helm, Ralph Johnson, and John Vlissides</a:t>
            </a:r>
          </a:p>
          <a:p>
            <a:pPr marL="285750" lvl="0" indent="-285750">
              <a:spcBef>
                <a:spcPts val="300"/>
              </a:spcBef>
              <a:spcAft>
                <a:spcPts val="300"/>
              </a:spcAft>
              <a:buClr>
                <a:schemeClr val="tx1"/>
              </a:buClr>
              <a:buFont typeface="Wingdings" panose="05000000000000000000" pitchFamily="2" charset="2"/>
              <a:buChar char="Ø"/>
            </a:pPr>
            <a:r>
              <a:rPr lang="en-US" sz="2000" b="1" u="sng" dirty="0">
                <a:solidFill>
                  <a:schemeClr val="tx1"/>
                </a:solidFill>
                <a:latin typeface="Barlow Light" panose="020B0604020202020204" charset="0"/>
              </a:rPr>
              <a:t>Web Scalability for Startup Engineers </a:t>
            </a:r>
            <a:br>
              <a:rPr lang="en-US" sz="2000" b="1" u="sng" dirty="0">
                <a:solidFill>
                  <a:schemeClr val="tx1"/>
                </a:solidFill>
                <a:latin typeface="Barlow Light" panose="020B0604020202020204" charset="0"/>
              </a:rPr>
            </a:br>
            <a:r>
              <a:rPr lang="en-US" sz="2000" dirty="0">
                <a:solidFill>
                  <a:schemeClr val="tx1"/>
                </a:solidFill>
                <a:latin typeface="Barlow Light" panose="020B0604020202020204" charset="0"/>
              </a:rPr>
              <a:t>by Artur Ejsmont</a:t>
            </a:r>
          </a:p>
          <a:p>
            <a:pPr marL="285750" lvl="0" indent="-285750">
              <a:spcBef>
                <a:spcPts val="300"/>
              </a:spcBef>
              <a:spcAft>
                <a:spcPts val="300"/>
              </a:spcAft>
              <a:buClr>
                <a:schemeClr val="tx1"/>
              </a:buClr>
              <a:buFont typeface="Wingdings" panose="05000000000000000000" pitchFamily="2" charset="2"/>
              <a:buChar char="Ø"/>
            </a:pPr>
            <a:r>
              <a:rPr lang="en-US" sz="2000" b="1" u="sng" dirty="0">
                <a:solidFill>
                  <a:schemeClr val="tx1"/>
                </a:solidFill>
                <a:latin typeface="Barlow Light" panose="020B0604020202020204" charset="0"/>
              </a:rPr>
              <a:t>Clean Code </a:t>
            </a:r>
            <a:r>
              <a:rPr lang="en-US" sz="2000" dirty="0">
                <a:solidFill>
                  <a:schemeClr val="tx1"/>
                </a:solidFill>
                <a:latin typeface="Barlow Light" panose="020B0604020202020204" charset="0"/>
              </a:rPr>
              <a:t>by Bob Martin</a:t>
            </a:r>
          </a:p>
          <a:p>
            <a:pPr marL="285750" lvl="0" indent="-285750">
              <a:spcBef>
                <a:spcPts val="300"/>
              </a:spcBef>
              <a:spcAft>
                <a:spcPts val="300"/>
              </a:spcAft>
              <a:buClr>
                <a:schemeClr val="tx1"/>
              </a:buClr>
              <a:buFont typeface="Wingdings" panose="05000000000000000000" pitchFamily="2" charset="2"/>
              <a:buChar char="Ø"/>
            </a:pPr>
            <a:r>
              <a:rPr lang="en-US" sz="2000" b="1" u="sng" dirty="0">
                <a:solidFill>
                  <a:schemeClr val="tx1"/>
                </a:solidFill>
                <a:latin typeface="Barlow Light" panose="020B0604020202020204" charset="0"/>
              </a:rPr>
              <a:t>The Clean Coder</a:t>
            </a:r>
            <a:r>
              <a:rPr lang="en-US" sz="2000" dirty="0">
                <a:solidFill>
                  <a:schemeClr val="tx1"/>
                </a:solidFill>
                <a:latin typeface="Barlow Light" panose="020B0604020202020204" charset="0"/>
              </a:rPr>
              <a:t> by Bob Martin</a:t>
            </a:r>
          </a:p>
          <a:p>
            <a:pPr marL="285750" lvl="0" indent="-285750">
              <a:spcBef>
                <a:spcPts val="300"/>
              </a:spcBef>
              <a:spcAft>
                <a:spcPts val="300"/>
              </a:spcAft>
              <a:buClr>
                <a:schemeClr val="tx1"/>
              </a:buClr>
              <a:buFont typeface="Wingdings" panose="05000000000000000000" pitchFamily="2" charset="2"/>
              <a:buChar char="Ø"/>
            </a:pPr>
            <a:r>
              <a:rPr lang="en-US" sz="2000" b="1" u="sng" dirty="0">
                <a:solidFill>
                  <a:schemeClr val="tx1"/>
                </a:solidFill>
                <a:latin typeface="Barlow Light" panose="020B0604020202020204" charset="0"/>
              </a:rPr>
              <a:t>Clean Architecture</a:t>
            </a:r>
            <a:r>
              <a:rPr lang="en-US" sz="2000" dirty="0">
                <a:solidFill>
                  <a:schemeClr val="tx1"/>
                </a:solidFill>
                <a:latin typeface="Barlow Light" panose="020B0604020202020204" charset="0"/>
              </a:rPr>
              <a:t> by Bob Martin</a:t>
            </a:r>
          </a:p>
        </p:txBody>
      </p:sp>
    </p:spTree>
    <p:extLst>
      <p:ext uri="{BB962C8B-B14F-4D97-AF65-F5344CB8AC3E}">
        <p14:creationId xmlns:p14="http://schemas.microsoft.com/office/powerpoint/2010/main" val="4177823356"/>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07"/>
                                        </p:tgtEl>
                                        <p:attrNameLst>
                                          <p:attrName>style.visibility</p:attrName>
                                        </p:attrNameLst>
                                      </p:cBhvr>
                                      <p:to>
                                        <p:strVal val="visible"/>
                                      </p:to>
                                    </p:set>
                                    <p:animEffect transition="in" filter="randombar(horizontal)">
                                      <p:cBhvr>
                                        <p:cTn id="7" dur="500"/>
                                        <p:tgtEl>
                                          <p:spTgt spid="507"/>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box(out)">
                                      <p:cBhvr>
                                        <p:cTn id="11" dur="500"/>
                                        <p:tgtEl>
                                          <p:spTgt spid="101"/>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 calcmode="lin" valueType="num">
                                      <p:cBhvr additive="base">
                                        <p:cTn id="20"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fill="hold" nodeType="after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additive="base">
                                        <p:cTn id="3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0"/>
          <p:cNvSpPr txBox="1">
            <a:spLocks noGrp="1"/>
          </p:cNvSpPr>
          <p:nvPr>
            <p:ph type="title"/>
          </p:nvPr>
        </p:nvSpPr>
        <p:spPr>
          <a:xfrm>
            <a:off x="-1" y="586975"/>
            <a:ext cx="6052458"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5">
                    <a:lumMod val="50000"/>
                  </a:schemeClr>
                </a:solidFill>
                <a:latin typeface="+mj-lt"/>
              </a:rPr>
              <a:t>PROJECTS</a:t>
            </a:r>
            <a:endParaRPr dirty="0">
              <a:solidFill>
                <a:schemeClr val="accent5">
                  <a:lumMod val="50000"/>
                </a:schemeClr>
              </a:solidFill>
              <a:latin typeface="+mj-lt"/>
            </a:endParaRPr>
          </a:p>
        </p:txBody>
      </p:sp>
      <p:sp>
        <p:nvSpPr>
          <p:cNvPr id="409" name="Google Shape;409;p30"/>
          <p:cNvSpPr txBox="1">
            <a:spLocks noGrp="1"/>
          </p:cNvSpPr>
          <p:nvPr>
            <p:ph type="sldNum" idx="12"/>
          </p:nvPr>
        </p:nvSpPr>
        <p:spPr>
          <a:xfrm>
            <a:off x="8808000" y="2208175"/>
            <a:ext cx="336000" cy="727200"/>
          </a:xfrm>
          <a:prstGeom prst="rect">
            <a:avLst/>
          </a:prstGeom>
          <a:solidFill>
            <a:schemeClr val="accent5">
              <a:lumMod val="25000"/>
            </a:schemeClr>
          </a:solidFill>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solidFill>
              </a:rPr>
              <a:t>9</a:t>
            </a:fld>
            <a:endParaRPr dirty="0">
              <a:solidFill>
                <a:schemeClr val="tx1"/>
              </a:solidFill>
            </a:endParaRPr>
          </a:p>
        </p:txBody>
      </p:sp>
      <p:sp>
        <p:nvSpPr>
          <p:cNvPr id="410" name="Google Shape;410;p30"/>
          <p:cNvSpPr/>
          <p:nvPr/>
        </p:nvSpPr>
        <p:spPr>
          <a:xfrm>
            <a:off x="331240" y="2087583"/>
            <a:ext cx="1953508" cy="1628078"/>
          </a:xfrm>
          <a:prstGeom prst="homePlate">
            <a:avLst>
              <a:gd name="adj" fmla="val 30129"/>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latin typeface="Barlow Light"/>
                <a:ea typeface="Barlow Light"/>
                <a:cs typeface="Barlow Light"/>
                <a:sym typeface="Barlow Light"/>
              </a:rPr>
              <a:t>key features</a:t>
            </a:r>
            <a:endParaRPr dirty="0">
              <a:solidFill>
                <a:srgbClr val="FFFFFF"/>
              </a:solidFill>
              <a:latin typeface="Barlow Light"/>
              <a:ea typeface="Barlow Light"/>
              <a:cs typeface="Barlow Light"/>
              <a:sym typeface="Barlow Light"/>
            </a:endParaRPr>
          </a:p>
        </p:txBody>
      </p:sp>
      <p:sp>
        <p:nvSpPr>
          <p:cNvPr id="411" name="Google Shape;411;p30"/>
          <p:cNvSpPr/>
          <p:nvPr/>
        </p:nvSpPr>
        <p:spPr>
          <a:xfrm>
            <a:off x="1578445" y="2087583"/>
            <a:ext cx="1991167" cy="1628078"/>
          </a:xfrm>
          <a:prstGeom prst="chevron">
            <a:avLst>
              <a:gd name="adj" fmla="val 29853"/>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FFFF"/>
                </a:solidFill>
                <a:latin typeface="Barlow Light"/>
                <a:ea typeface="Barlow Light"/>
                <a:cs typeface="Barlow Light"/>
                <a:sym typeface="Barlow Light"/>
              </a:rPr>
              <a:t>tech stack</a:t>
            </a:r>
            <a:endParaRPr dirty="0">
              <a:solidFill>
                <a:srgbClr val="FFFFFF"/>
              </a:solidFill>
              <a:latin typeface="Barlow Light"/>
              <a:ea typeface="Barlow Light"/>
              <a:cs typeface="Barlow Light"/>
              <a:sym typeface="Barlow Light"/>
            </a:endParaRPr>
          </a:p>
        </p:txBody>
      </p:sp>
      <p:sp>
        <p:nvSpPr>
          <p:cNvPr id="412" name="Google Shape;412;p30"/>
          <p:cNvSpPr/>
          <p:nvPr/>
        </p:nvSpPr>
        <p:spPr>
          <a:xfrm>
            <a:off x="2790795" y="2087583"/>
            <a:ext cx="1991167" cy="1628078"/>
          </a:xfrm>
          <a:prstGeom prst="chevron">
            <a:avLst>
              <a:gd name="adj" fmla="val 29853"/>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FFFF"/>
                </a:solidFill>
                <a:latin typeface="Barlow Light"/>
                <a:ea typeface="Barlow Light"/>
                <a:cs typeface="Barlow Light"/>
                <a:sym typeface="Barlow Light"/>
              </a:rPr>
              <a:t>technical challenges</a:t>
            </a:r>
            <a:endParaRPr dirty="0">
              <a:solidFill>
                <a:srgbClr val="FFFFFF"/>
              </a:solidFill>
              <a:latin typeface="Barlow Light"/>
              <a:ea typeface="Barlow Light"/>
              <a:cs typeface="Barlow Light"/>
              <a:sym typeface="Barlow Light"/>
            </a:endParaRPr>
          </a:p>
        </p:txBody>
      </p:sp>
      <p:sp>
        <p:nvSpPr>
          <p:cNvPr id="9" name="Google Shape;411;p30">
            <a:extLst>
              <a:ext uri="{FF2B5EF4-FFF2-40B4-BE49-F238E27FC236}">
                <a16:creationId xmlns:a16="http://schemas.microsoft.com/office/drawing/2014/main" id="{83715D7D-BDD2-4775-923C-05F7EB721F17}"/>
              </a:ext>
            </a:extLst>
          </p:cNvPr>
          <p:cNvSpPr/>
          <p:nvPr/>
        </p:nvSpPr>
        <p:spPr>
          <a:xfrm>
            <a:off x="4061290" y="2087583"/>
            <a:ext cx="1991167" cy="1628078"/>
          </a:xfrm>
          <a:prstGeom prst="chevron">
            <a:avLst>
              <a:gd name="adj" fmla="val 29853"/>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FFFFFF"/>
                </a:solidFill>
                <a:latin typeface="Barlow Light"/>
                <a:ea typeface="Barlow Light"/>
                <a:cs typeface="Barlow Light"/>
                <a:sym typeface="Barlow Light"/>
              </a:rPr>
              <a:t>stretch goals</a:t>
            </a:r>
            <a:endParaRPr dirty="0">
              <a:solidFill>
                <a:srgbClr val="FFFFFF"/>
              </a:solidFill>
              <a:latin typeface="Barlow Light"/>
              <a:ea typeface="Barlow Light"/>
              <a:cs typeface="Barlow Light"/>
              <a:sym typeface="Barlow Light"/>
            </a:endParaRPr>
          </a:p>
        </p:txBody>
      </p:sp>
    </p:spTree>
    <p:extLst>
      <p:ext uri="{BB962C8B-B14F-4D97-AF65-F5344CB8AC3E}">
        <p14:creationId xmlns:p14="http://schemas.microsoft.com/office/powerpoint/2010/main" val="19731865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08"/>
                                        </p:tgtEl>
                                        <p:attrNameLst>
                                          <p:attrName>style.visibility</p:attrName>
                                        </p:attrNameLst>
                                      </p:cBhvr>
                                      <p:to>
                                        <p:strVal val="visible"/>
                                      </p:to>
                                    </p:set>
                                    <p:anim calcmode="lin" valueType="num">
                                      <p:cBhvr additive="base">
                                        <p:cTn id="7" dur="500" fill="hold"/>
                                        <p:tgtEl>
                                          <p:spTgt spid="408"/>
                                        </p:tgtEl>
                                        <p:attrNameLst>
                                          <p:attrName>ppt_x</p:attrName>
                                        </p:attrNameLst>
                                      </p:cBhvr>
                                      <p:tavLst>
                                        <p:tav tm="0">
                                          <p:val>
                                            <p:strVal val="#ppt_x"/>
                                          </p:val>
                                        </p:tav>
                                        <p:tav tm="100000">
                                          <p:val>
                                            <p:strVal val="#ppt_x"/>
                                          </p:val>
                                        </p:tav>
                                      </p:tavLst>
                                    </p:anim>
                                    <p:anim calcmode="lin" valueType="num">
                                      <p:cBhvr additive="base">
                                        <p:cTn id="8" dur="500" fill="hold"/>
                                        <p:tgtEl>
                                          <p:spTgt spid="40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10"/>
                                        </p:tgtEl>
                                        <p:attrNameLst>
                                          <p:attrName>style.visibility</p:attrName>
                                        </p:attrNameLst>
                                      </p:cBhvr>
                                      <p:to>
                                        <p:strVal val="visible"/>
                                      </p:to>
                                    </p:set>
                                    <p:anim calcmode="lin" valueType="num">
                                      <p:cBhvr additive="base">
                                        <p:cTn id="12" dur="500" fill="hold"/>
                                        <p:tgtEl>
                                          <p:spTgt spid="410"/>
                                        </p:tgtEl>
                                        <p:attrNameLst>
                                          <p:attrName>ppt_x</p:attrName>
                                        </p:attrNameLst>
                                      </p:cBhvr>
                                      <p:tavLst>
                                        <p:tav tm="0">
                                          <p:val>
                                            <p:strVal val="1+#ppt_w/2"/>
                                          </p:val>
                                        </p:tav>
                                        <p:tav tm="100000">
                                          <p:val>
                                            <p:strVal val="#ppt_x"/>
                                          </p:val>
                                        </p:tav>
                                      </p:tavLst>
                                    </p:anim>
                                    <p:anim calcmode="lin" valueType="num">
                                      <p:cBhvr additive="base">
                                        <p:cTn id="13" dur="500" fill="hold"/>
                                        <p:tgtEl>
                                          <p:spTgt spid="4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411"/>
                                        </p:tgtEl>
                                        <p:attrNameLst>
                                          <p:attrName>style.visibility</p:attrName>
                                        </p:attrNameLst>
                                      </p:cBhvr>
                                      <p:to>
                                        <p:strVal val="visible"/>
                                      </p:to>
                                    </p:set>
                                    <p:anim calcmode="lin" valueType="num">
                                      <p:cBhvr additive="base">
                                        <p:cTn id="17" dur="500" fill="hold"/>
                                        <p:tgtEl>
                                          <p:spTgt spid="411"/>
                                        </p:tgtEl>
                                        <p:attrNameLst>
                                          <p:attrName>ppt_x</p:attrName>
                                        </p:attrNameLst>
                                      </p:cBhvr>
                                      <p:tavLst>
                                        <p:tav tm="0">
                                          <p:val>
                                            <p:strVal val="1+#ppt_w/2"/>
                                          </p:val>
                                        </p:tav>
                                        <p:tav tm="100000">
                                          <p:val>
                                            <p:strVal val="#ppt_x"/>
                                          </p:val>
                                        </p:tav>
                                      </p:tavLst>
                                    </p:anim>
                                    <p:anim calcmode="lin" valueType="num">
                                      <p:cBhvr additive="base">
                                        <p:cTn id="18" dur="500" fill="hold"/>
                                        <p:tgtEl>
                                          <p:spTgt spid="4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412"/>
                                        </p:tgtEl>
                                        <p:attrNameLst>
                                          <p:attrName>style.visibility</p:attrName>
                                        </p:attrNameLst>
                                      </p:cBhvr>
                                      <p:to>
                                        <p:strVal val="visible"/>
                                      </p:to>
                                    </p:set>
                                    <p:anim calcmode="lin" valueType="num">
                                      <p:cBhvr additive="base">
                                        <p:cTn id="22" dur="500" fill="hold"/>
                                        <p:tgtEl>
                                          <p:spTgt spid="412"/>
                                        </p:tgtEl>
                                        <p:attrNameLst>
                                          <p:attrName>ppt_x</p:attrName>
                                        </p:attrNameLst>
                                      </p:cBhvr>
                                      <p:tavLst>
                                        <p:tav tm="0">
                                          <p:val>
                                            <p:strVal val="1+#ppt_w/2"/>
                                          </p:val>
                                        </p:tav>
                                        <p:tav tm="100000">
                                          <p:val>
                                            <p:strVal val="#ppt_x"/>
                                          </p:val>
                                        </p:tav>
                                      </p:tavLst>
                                    </p:anim>
                                    <p:anim calcmode="lin" valueType="num">
                                      <p:cBhvr additive="base">
                                        <p:cTn id="23" dur="500" fill="hold"/>
                                        <p:tgtEl>
                                          <p:spTgt spid="41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P spid="410" grpId="0" animBg="1"/>
      <p:bldP spid="411" grpId="0" animBg="1"/>
      <p:bldP spid="412" grpId="0" animBg="1"/>
      <p:bldP spid="9" grpId="0" animBg="1"/>
    </p:bldLst>
  </p:timing>
</p:sld>
</file>

<file path=ppt/theme/theme1.xml><?xml version="1.0" encoding="utf-8"?>
<a:theme xmlns:a="http://schemas.openxmlformats.org/drawingml/2006/main" name="Roderigo template">
  <a:themeElements>
    <a:clrScheme name="Custom 9">
      <a:dk1>
        <a:srgbClr val="FFFFFF"/>
      </a:dk1>
      <a:lt1>
        <a:srgbClr val="000000"/>
      </a:lt1>
      <a:dk2>
        <a:srgbClr val="FFFFFF"/>
      </a:dk2>
      <a:lt2>
        <a:srgbClr val="000000"/>
      </a:lt2>
      <a:accent1>
        <a:srgbClr val="C094F6"/>
      </a:accent1>
      <a:accent2>
        <a:srgbClr val="C094F6"/>
      </a:accent2>
      <a:accent3>
        <a:srgbClr val="A15EF1"/>
      </a:accent3>
      <a:accent4>
        <a:srgbClr val="C094F6"/>
      </a:accent4>
      <a:accent5>
        <a:srgbClr val="DFC9FA"/>
      </a:accent5>
      <a:accent6>
        <a:srgbClr val="F088C3"/>
      </a:accent6>
      <a:hlink>
        <a:srgbClr val="C094F6"/>
      </a:hlink>
      <a:folHlink>
        <a:srgbClr val="C094F6"/>
      </a:folHlink>
    </a:clrScheme>
    <a:fontScheme name="Custom 1">
      <a:majorFont>
        <a:latin typeface="Cascadia Code"/>
        <a:ea typeface=""/>
        <a:cs typeface=""/>
      </a:majorFont>
      <a:minorFont>
        <a:latin typeface="Miriam Libr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2150</TotalTime>
  <Words>6608</Words>
  <Application>Microsoft Office PowerPoint</Application>
  <PresentationFormat>On-screen Show (16:9)</PresentationFormat>
  <Paragraphs>361</Paragraphs>
  <Slides>40</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Miriam Libre</vt:lpstr>
      <vt:lpstr>Work Sans</vt:lpstr>
      <vt:lpstr>Calibri</vt:lpstr>
      <vt:lpstr>Barlow Light</vt:lpstr>
      <vt:lpstr>Barlow</vt:lpstr>
      <vt:lpstr>Arial</vt:lpstr>
      <vt:lpstr>Cascadia Code</vt:lpstr>
      <vt:lpstr>Wingdings</vt:lpstr>
      <vt:lpstr>Roderigo template</vt:lpstr>
      <vt:lpstr>PowerPoint Presentation</vt:lpstr>
      <vt:lpstr>Erica</vt:lpstr>
      <vt:lpstr>Background</vt:lpstr>
      <vt:lpstr>About A Quo Co.</vt:lpstr>
      <vt:lpstr>Lambda School</vt:lpstr>
      <vt:lpstr>Team Lead @ Lambda</vt:lpstr>
      <vt:lpstr>PowerPoint Presentation</vt:lpstr>
      <vt:lpstr>BOOKS</vt:lpstr>
      <vt:lpstr>PROJECTS</vt:lpstr>
      <vt:lpstr>PowerPoint Presentation</vt:lpstr>
      <vt:lpstr>PRODUCTION WORKFLOW </vt:lpstr>
      <vt:lpstr>PowerPoint Presentation</vt:lpstr>
      <vt:lpstr>PROJECT: VB DATABASE</vt:lpstr>
      <vt:lpstr>PowerPoint Presentation</vt:lpstr>
      <vt:lpstr>PROJECT: PORTFOLIO</vt:lpstr>
      <vt:lpstr>PowerPoint Presentation</vt:lpstr>
      <vt:lpstr>PROJECT: COMPANY WEBSITE</vt:lpstr>
      <vt:lpstr>PowerPoint Presentation</vt:lpstr>
      <vt:lpstr>PowerPoint Presentation</vt:lpstr>
      <vt:lpstr>SCHEMA</vt:lpstr>
      <vt:lpstr>PROJECT: COMPANY  BACK END</vt:lpstr>
      <vt:lpstr>PowerPoint Presentation</vt:lpstr>
      <vt:lpstr>PROJECT: COMPANY JAVA BACK END</vt:lpstr>
      <vt:lpstr>ADOBE XD FILE FOR FRONT END </vt:lpstr>
      <vt:lpstr>PowerPoint Presentation</vt:lpstr>
      <vt:lpstr>PowerPoint Presentation</vt:lpstr>
      <vt:lpstr>PROJECT: NASA IMAGES LIBRARY CLONE</vt:lpstr>
      <vt:lpstr>PowerPoint Presentation</vt:lpstr>
      <vt:lpstr>TECH STACK</vt:lpstr>
      <vt:lpstr>FEATURES</vt:lpstr>
      <vt:lpstr>PROJECT:   SWAAP</vt:lpstr>
      <vt:lpstr>PowerPoint Presentation</vt:lpstr>
      <vt:lpstr>MVP OBJECTIVES</vt:lpstr>
      <vt:lpstr>STRETCH OBJECTIVES</vt:lpstr>
      <vt:lpstr>PROJECT: CONWAY’S  GAME OF LIFE &amp; BLOG BACK END</vt:lpstr>
      <vt:lpstr>BEYOND THE LAMBDA CURRICULUM</vt:lpstr>
      <vt:lpstr>CAREER TRANSITION</vt:lpstr>
      <vt:lpstr>SUMMARY</vt:lpstr>
      <vt:lpstr>PowerPoint Presentation</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Erica Ingram</dc:creator>
  <cp:lastModifiedBy>Erica Ingram</cp:lastModifiedBy>
  <cp:revision>650</cp:revision>
  <dcterms:modified xsi:type="dcterms:W3CDTF">2020-09-21T04:22:24Z</dcterms:modified>
</cp:coreProperties>
</file>